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Indie Flower"/>
      <p:regular r:id="rId30"/>
    </p:embeddedFont>
    <p:embeddedFont>
      <p:font typeface="Encode Sans Semi Condensed"/>
      <p:regular r:id="rId31"/>
      <p:bold r:id="rId32"/>
    </p:embeddedFont>
    <p:embeddedFont>
      <p:font typeface="Encode Sans Semi Condensed Light"/>
      <p:regular r:id="rId33"/>
      <p:bold r:id="rId34"/>
    </p:embeddedFont>
    <p:embeddedFont>
      <p:font typeface="Encode Sans Semi Condensed SemiBold"/>
      <p:regular r:id="rId35"/>
      <p:bold r:id="rId36"/>
    </p:embeddedFont>
    <p:embeddedFont>
      <p:font typeface="Satisfy"/>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gkLwBsB+5SX1g4iuj/2BQMVaNv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ncodeSansSemiCondensed-regular.fntdata"/><Relationship Id="rId30" Type="http://schemas.openxmlformats.org/officeDocument/2006/relationships/font" Target="fonts/IndieFlower-regular.fntdata"/><Relationship Id="rId11" Type="http://schemas.openxmlformats.org/officeDocument/2006/relationships/slide" Target="slides/slide7.xml"/><Relationship Id="rId33" Type="http://schemas.openxmlformats.org/officeDocument/2006/relationships/font" Target="fonts/EncodeSansSemiCondensedLight-regular.fntdata"/><Relationship Id="rId10" Type="http://schemas.openxmlformats.org/officeDocument/2006/relationships/slide" Target="slides/slide6.xml"/><Relationship Id="rId32" Type="http://schemas.openxmlformats.org/officeDocument/2006/relationships/font" Target="fonts/EncodeSansSemiCondensed-bold.fntdata"/><Relationship Id="rId13" Type="http://schemas.openxmlformats.org/officeDocument/2006/relationships/slide" Target="slides/slide9.xml"/><Relationship Id="rId35" Type="http://schemas.openxmlformats.org/officeDocument/2006/relationships/font" Target="fonts/EncodeSansSemiCondensedSemiBold-regular.fntdata"/><Relationship Id="rId12" Type="http://schemas.openxmlformats.org/officeDocument/2006/relationships/slide" Target="slides/slide8.xml"/><Relationship Id="rId34" Type="http://schemas.openxmlformats.org/officeDocument/2006/relationships/font" Target="fonts/EncodeSansSemiCondensedLight-bold.fntdata"/><Relationship Id="rId15" Type="http://schemas.openxmlformats.org/officeDocument/2006/relationships/slide" Target="slides/slide11.xml"/><Relationship Id="rId37" Type="http://schemas.openxmlformats.org/officeDocument/2006/relationships/font" Target="fonts/Satisfy-regular.fntdata"/><Relationship Id="rId14" Type="http://schemas.openxmlformats.org/officeDocument/2006/relationships/slide" Target="slides/slide10.xml"/><Relationship Id="rId36" Type="http://schemas.openxmlformats.org/officeDocument/2006/relationships/font" Target="fonts/EncodeSansSemiCondensedSemiBold-bold.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a58d3c7a2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a58d3c7a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a73f33d1f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7a73f33d1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bdf9b00bd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6bdf9b00bd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94417b17d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794417b17d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94417b17d_0_2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94417b17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94417b17d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794417b17d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94417b17d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94417b17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94417b17d_0_3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94417b17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94417b17d_0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94417b17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94417b17d_0_3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94417b17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94417b17d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794417b17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94417b17d_0_2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794417b17d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a73f33d1f_4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7a73f33d1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94417b17d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794417b17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94417b17d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794417b17d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94417b17d_0_2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94417b17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94417b17d_0_2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794417b17d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gradFill>
          <a:gsLst>
            <a:gs pos="0">
              <a:srgbClr val="4F5876"/>
            </a:gs>
            <a:gs pos="100000">
              <a:srgbClr val="1D1F25"/>
            </a:gs>
          </a:gsLst>
          <a:path path="circle">
            <a:fillToRect b="50%" l="50%" r="50%" t="50%"/>
          </a:path>
          <a:tileRect/>
        </a:gradFill>
      </p:bgPr>
    </p:bg>
    <p:spTree>
      <p:nvGrpSpPr>
        <p:cNvPr id="9" name="Shape 9"/>
        <p:cNvGrpSpPr/>
        <p:nvPr/>
      </p:nvGrpSpPr>
      <p:grpSpPr>
        <a:xfrm>
          <a:off x="0" y="0"/>
          <a:ext cx="0" cy="0"/>
          <a:chOff x="0" y="0"/>
          <a:chExt cx="0" cy="0"/>
        </a:xfrm>
      </p:grpSpPr>
      <p:grpSp>
        <p:nvGrpSpPr>
          <p:cNvPr id="10" name="Google Shape;10;p30"/>
          <p:cNvGrpSpPr/>
          <p:nvPr/>
        </p:nvGrpSpPr>
        <p:grpSpPr>
          <a:xfrm rot="10800000">
            <a:off x="6904227" y="249339"/>
            <a:ext cx="2034302" cy="2271600"/>
            <a:chOff x="208025" y="2621275"/>
            <a:chExt cx="2034302" cy="2271600"/>
          </a:xfrm>
        </p:grpSpPr>
        <p:sp>
          <p:nvSpPr>
            <p:cNvPr id="11" name="Google Shape;11;p30"/>
            <p:cNvSpPr/>
            <p:nvPr/>
          </p:nvSpPr>
          <p:spPr>
            <a:xfrm flipH="1" rot="-5400000">
              <a:off x="89375" y="2739925"/>
              <a:ext cx="2271600" cy="2034300"/>
            </a:xfrm>
            <a:prstGeom prst="parallelogram">
              <a:avLst>
                <a:gd fmla="val 22770" name="adj"/>
              </a:avLst>
            </a:pr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0"/>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 name="Google Shape;13;p30"/>
          <p:cNvGrpSpPr/>
          <p:nvPr/>
        </p:nvGrpSpPr>
        <p:grpSpPr>
          <a:xfrm>
            <a:off x="208025" y="2621275"/>
            <a:ext cx="2034302" cy="2271600"/>
            <a:chOff x="208025" y="2621275"/>
            <a:chExt cx="2034302" cy="2271600"/>
          </a:xfrm>
        </p:grpSpPr>
        <p:sp>
          <p:nvSpPr>
            <p:cNvPr id="14" name="Google Shape;14;p30"/>
            <p:cNvSpPr/>
            <p:nvPr/>
          </p:nvSpPr>
          <p:spPr>
            <a:xfrm flipH="1" rot="-5400000">
              <a:off x="89375" y="2739925"/>
              <a:ext cx="2271600" cy="2034300"/>
            </a:xfrm>
            <a:prstGeom prst="parallelogram">
              <a:avLst>
                <a:gd fmla="val 22770" name="adj"/>
              </a:avLst>
            </a:prstGeom>
            <a:gradFill>
              <a:gsLst>
                <a:gs pos="0">
                  <a:schemeClr val="accent1"/>
                </a:gs>
                <a:gs pos="29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0"/>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30"/>
          <p:cNvSpPr/>
          <p:nvPr/>
        </p:nvSpPr>
        <p:spPr>
          <a:xfrm flipH="1" rot="10800000">
            <a:off x="624300" y="1092075"/>
            <a:ext cx="7895400" cy="2959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0"/>
          <p:cNvSpPr txBox="1"/>
          <p:nvPr>
            <p:ph type="ctrTitle"/>
          </p:nvPr>
        </p:nvSpPr>
        <p:spPr>
          <a:xfrm>
            <a:off x="1101000" y="1738825"/>
            <a:ext cx="6942000" cy="16659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ctr">
              <a:lnSpc>
                <a:spcPct val="90000"/>
              </a:lnSpc>
              <a:spcBef>
                <a:spcPts val="0"/>
              </a:spcBef>
              <a:spcAft>
                <a:spcPts val="0"/>
              </a:spcAft>
              <a:buSzPts val="6000"/>
              <a:buNone/>
              <a:defRPr sz="6000"/>
            </a:lvl1pPr>
            <a:lvl2pPr lvl="1" algn="ctr">
              <a:lnSpc>
                <a:spcPct val="90000"/>
              </a:lnSpc>
              <a:spcBef>
                <a:spcPts val="0"/>
              </a:spcBef>
              <a:spcAft>
                <a:spcPts val="0"/>
              </a:spcAft>
              <a:buSzPts val="6000"/>
              <a:buNone/>
              <a:defRPr sz="6000"/>
            </a:lvl2pPr>
            <a:lvl3pPr lvl="2" algn="ctr">
              <a:lnSpc>
                <a:spcPct val="90000"/>
              </a:lnSpc>
              <a:spcBef>
                <a:spcPts val="0"/>
              </a:spcBef>
              <a:spcAft>
                <a:spcPts val="0"/>
              </a:spcAft>
              <a:buSzPts val="6000"/>
              <a:buNone/>
              <a:defRPr sz="6000"/>
            </a:lvl3pPr>
            <a:lvl4pPr lvl="3" algn="ctr">
              <a:lnSpc>
                <a:spcPct val="90000"/>
              </a:lnSpc>
              <a:spcBef>
                <a:spcPts val="0"/>
              </a:spcBef>
              <a:spcAft>
                <a:spcPts val="0"/>
              </a:spcAft>
              <a:buSzPts val="6000"/>
              <a:buNone/>
              <a:defRPr sz="6000"/>
            </a:lvl4pPr>
            <a:lvl5pPr lvl="4" algn="ctr">
              <a:lnSpc>
                <a:spcPct val="90000"/>
              </a:lnSpc>
              <a:spcBef>
                <a:spcPts val="0"/>
              </a:spcBef>
              <a:spcAft>
                <a:spcPts val="0"/>
              </a:spcAft>
              <a:buSzPts val="6000"/>
              <a:buNone/>
              <a:defRPr sz="6000"/>
            </a:lvl5pPr>
            <a:lvl6pPr lvl="5" algn="ctr">
              <a:lnSpc>
                <a:spcPct val="90000"/>
              </a:lnSpc>
              <a:spcBef>
                <a:spcPts val="0"/>
              </a:spcBef>
              <a:spcAft>
                <a:spcPts val="0"/>
              </a:spcAft>
              <a:buSzPts val="6000"/>
              <a:buNone/>
              <a:defRPr sz="6000"/>
            </a:lvl6pPr>
            <a:lvl7pPr lvl="6" algn="ctr">
              <a:lnSpc>
                <a:spcPct val="90000"/>
              </a:lnSpc>
              <a:spcBef>
                <a:spcPts val="0"/>
              </a:spcBef>
              <a:spcAft>
                <a:spcPts val="0"/>
              </a:spcAft>
              <a:buSzPts val="6000"/>
              <a:buNone/>
              <a:defRPr sz="6000"/>
            </a:lvl7pPr>
            <a:lvl8pPr lvl="7" algn="ctr">
              <a:lnSpc>
                <a:spcPct val="90000"/>
              </a:lnSpc>
              <a:spcBef>
                <a:spcPts val="0"/>
              </a:spcBef>
              <a:spcAft>
                <a:spcPts val="0"/>
              </a:spcAft>
              <a:buSzPts val="6000"/>
              <a:buNone/>
              <a:defRPr sz="6000"/>
            </a:lvl8pPr>
            <a:lvl9pPr lvl="8" algn="ctr">
              <a:lnSpc>
                <a:spcPct val="90000"/>
              </a:lnSpc>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8" name="Shape 18"/>
        <p:cNvGrpSpPr/>
        <p:nvPr/>
      </p:nvGrpSpPr>
      <p:grpSpPr>
        <a:xfrm>
          <a:off x="0" y="0"/>
          <a:ext cx="0" cy="0"/>
          <a:chOff x="0" y="0"/>
          <a:chExt cx="0" cy="0"/>
        </a:xfrm>
      </p:grpSpPr>
      <p:sp>
        <p:nvSpPr>
          <p:cNvPr id="19" name="Google Shape;19;p31"/>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1"/>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31"/>
          <p:cNvGrpSpPr/>
          <p:nvPr/>
        </p:nvGrpSpPr>
        <p:grpSpPr>
          <a:xfrm>
            <a:off x="284659" y="277661"/>
            <a:ext cx="7532717" cy="895903"/>
            <a:chOff x="0" y="266575"/>
            <a:chExt cx="6046490" cy="1687200"/>
          </a:xfrm>
        </p:grpSpPr>
        <p:sp>
          <p:nvSpPr>
            <p:cNvPr id="22" name="Google Shape;22;p31"/>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1"/>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1"/>
          <p:cNvGrpSpPr/>
          <p:nvPr/>
        </p:nvGrpSpPr>
        <p:grpSpPr>
          <a:xfrm flipH="1" rot="10800000">
            <a:off x="8543953" y="4243733"/>
            <a:ext cx="600055" cy="374899"/>
            <a:chOff x="5211448" y="3165393"/>
            <a:chExt cx="1477967" cy="784800"/>
          </a:xfrm>
        </p:grpSpPr>
        <p:sp>
          <p:nvSpPr>
            <p:cNvPr id="25" name="Google Shape;25;p31"/>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1"/>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p31"/>
          <p:cNvGrpSpPr/>
          <p:nvPr/>
        </p:nvGrpSpPr>
        <p:grpSpPr>
          <a:xfrm flipH="1">
            <a:off x="8385351" y="4612318"/>
            <a:ext cx="758573" cy="531131"/>
            <a:chOff x="0" y="266575"/>
            <a:chExt cx="7503194" cy="1687200"/>
          </a:xfrm>
        </p:grpSpPr>
        <p:sp>
          <p:nvSpPr>
            <p:cNvPr id="28" name="Google Shape;28;p31"/>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1"/>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31"/>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31" name="Google Shape;31;p31"/>
          <p:cNvSpPr txBox="1"/>
          <p:nvPr>
            <p:ph idx="1" type="body"/>
          </p:nvPr>
        </p:nvSpPr>
        <p:spPr>
          <a:xfrm>
            <a:off x="1206100" y="1706200"/>
            <a:ext cx="3336900" cy="30648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32" name="Google Shape;32;p31"/>
          <p:cNvSpPr txBox="1"/>
          <p:nvPr>
            <p:ph idx="2" type="body"/>
          </p:nvPr>
        </p:nvSpPr>
        <p:spPr>
          <a:xfrm>
            <a:off x="4896145" y="1706200"/>
            <a:ext cx="3336900" cy="30648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33" name="Google Shape;33;p31"/>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gradFill>
          <a:gsLst>
            <a:gs pos="0">
              <a:srgbClr val="4F5876"/>
            </a:gs>
            <a:gs pos="100000">
              <a:srgbClr val="1D1F25"/>
            </a:gs>
          </a:gsLst>
          <a:lin ang="16198662" scaled="0"/>
        </a:gradFill>
      </p:bgPr>
    </p:bg>
    <p:spTree>
      <p:nvGrpSpPr>
        <p:cNvPr id="34" name="Shape 34"/>
        <p:cNvGrpSpPr/>
        <p:nvPr/>
      </p:nvGrpSpPr>
      <p:grpSpPr>
        <a:xfrm>
          <a:off x="0" y="0"/>
          <a:ext cx="0" cy="0"/>
          <a:chOff x="0" y="0"/>
          <a:chExt cx="0" cy="0"/>
        </a:xfrm>
      </p:grpSpPr>
      <p:grpSp>
        <p:nvGrpSpPr>
          <p:cNvPr id="35" name="Google Shape;35;p32"/>
          <p:cNvGrpSpPr/>
          <p:nvPr/>
        </p:nvGrpSpPr>
        <p:grpSpPr>
          <a:xfrm rot="-5400000">
            <a:off x="1362062" y="3581043"/>
            <a:ext cx="866125" cy="1369504"/>
            <a:chOff x="-262307" y="2765255"/>
            <a:chExt cx="2504700" cy="1770300"/>
          </a:xfrm>
        </p:grpSpPr>
        <p:sp>
          <p:nvSpPr>
            <p:cNvPr id="36" name="Google Shape;36;p32"/>
            <p:cNvSpPr/>
            <p:nvPr/>
          </p:nvSpPr>
          <p:spPr>
            <a:xfrm flipH="1" rot="-5400000">
              <a:off x="104893" y="2398055"/>
              <a:ext cx="1770300" cy="2504700"/>
            </a:xfrm>
            <a:prstGeom prst="parallelogram">
              <a:avLst>
                <a:gd fmla="val 9167" name="adj"/>
              </a:avLst>
            </a:prstGeom>
            <a:gradFill>
              <a:gsLst>
                <a:gs pos="0">
                  <a:schemeClr val="accent1"/>
                </a:gs>
                <a:gs pos="29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2"/>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32"/>
          <p:cNvSpPr/>
          <p:nvPr/>
        </p:nvSpPr>
        <p:spPr>
          <a:xfrm flipH="1" rot="10800000">
            <a:off x="630975" y="0"/>
            <a:ext cx="1472100" cy="43839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2"/>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1"/>
              </a:scheme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sz="4800"/>
            </a:lvl1pPr>
            <a:lvl2pPr lvl="1" algn="l">
              <a:lnSpc>
                <a:spcPct val="90000"/>
              </a:lnSpc>
              <a:spcBef>
                <a:spcPts val="0"/>
              </a:spcBef>
              <a:spcAft>
                <a:spcPts val="0"/>
              </a:spcAft>
              <a:buSzPts val="4800"/>
              <a:buNone/>
              <a:defRPr sz="4800"/>
            </a:lvl2pPr>
            <a:lvl3pPr lvl="2" algn="l">
              <a:lnSpc>
                <a:spcPct val="90000"/>
              </a:lnSpc>
              <a:spcBef>
                <a:spcPts val="0"/>
              </a:spcBef>
              <a:spcAft>
                <a:spcPts val="0"/>
              </a:spcAft>
              <a:buSzPts val="4800"/>
              <a:buNone/>
              <a:defRPr sz="4800"/>
            </a:lvl3pPr>
            <a:lvl4pPr lvl="3" algn="l">
              <a:lnSpc>
                <a:spcPct val="90000"/>
              </a:lnSpc>
              <a:spcBef>
                <a:spcPts val="0"/>
              </a:spcBef>
              <a:spcAft>
                <a:spcPts val="0"/>
              </a:spcAft>
              <a:buSzPts val="4800"/>
              <a:buNone/>
              <a:defRPr sz="4800"/>
            </a:lvl4pPr>
            <a:lvl5pPr lvl="4" algn="l">
              <a:lnSpc>
                <a:spcPct val="90000"/>
              </a:lnSpc>
              <a:spcBef>
                <a:spcPts val="0"/>
              </a:spcBef>
              <a:spcAft>
                <a:spcPts val="0"/>
              </a:spcAft>
              <a:buSzPts val="4800"/>
              <a:buNone/>
              <a:defRPr sz="4800"/>
            </a:lvl5pPr>
            <a:lvl6pPr lvl="5" algn="l">
              <a:lnSpc>
                <a:spcPct val="90000"/>
              </a:lnSpc>
              <a:spcBef>
                <a:spcPts val="0"/>
              </a:spcBef>
              <a:spcAft>
                <a:spcPts val="0"/>
              </a:spcAft>
              <a:buSzPts val="4800"/>
              <a:buNone/>
              <a:defRPr sz="4800"/>
            </a:lvl6pPr>
            <a:lvl7pPr lvl="6" algn="l">
              <a:lnSpc>
                <a:spcPct val="90000"/>
              </a:lnSpc>
              <a:spcBef>
                <a:spcPts val="0"/>
              </a:spcBef>
              <a:spcAft>
                <a:spcPts val="0"/>
              </a:spcAft>
              <a:buSzPts val="4800"/>
              <a:buNone/>
              <a:defRPr sz="4800"/>
            </a:lvl7pPr>
            <a:lvl8pPr lvl="7" algn="l">
              <a:lnSpc>
                <a:spcPct val="90000"/>
              </a:lnSpc>
              <a:spcBef>
                <a:spcPts val="0"/>
              </a:spcBef>
              <a:spcAft>
                <a:spcPts val="0"/>
              </a:spcAft>
              <a:buSzPts val="4800"/>
              <a:buNone/>
              <a:defRPr sz="4800"/>
            </a:lvl8pPr>
            <a:lvl9pPr lvl="8" algn="l">
              <a:lnSpc>
                <a:spcPct val="90000"/>
              </a:lnSpc>
              <a:spcBef>
                <a:spcPts val="0"/>
              </a:spcBef>
              <a:spcAft>
                <a:spcPts val="0"/>
              </a:spcAft>
              <a:buSzPts val="4800"/>
              <a:buNone/>
              <a:defRPr sz="4800"/>
            </a:lvl9pPr>
          </a:lstStyle>
          <a:p/>
        </p:txBody>
      </p:sp>
      <p:sp>
        <p:nvSpPr>
          <p:cNvPr id="40" name="Google Shape;40;p32"/>
          <p:cNvSpPr txBox="1"/>
          <p:nvPr>
            <p:ph idx="1" type="subTitle"/>
          </p:nvPr>
        </p:nvSpPr>
        <p:spPr>
          <a:xfrm>
            <a:off x="2444650" y="2276025"/>
            <a:ext cx="5733300" cy="374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a:solidFill>
                  <a:schemeClr val="accent1"/>
                </a:solidFill>
              </a:defRPr>
            </a:lvl1pPr>
            <a:lvl2pPr lvl="1" algn="l">
              <a:lnSpc>
                <a:spcPct val="115000"/>
              </a:lnSpc>
              <a:spcBef>
                <a:spcPts val="0"/>
              </a:spcBef>
              <a:spcAft>
                <a:spcPts val="0"/>
              </a:spcAft>
              <a:buSzPts val="3000"/>
              <a:buNone/>
              <a:defRPr sz="3000">
                <a:solidFill>
                  <a:schemeClr val="accent1"/>
                </a:solidFill>
              </a:defRPr>
            </a:lvl2pPr>
            <a:lvl3pPr lvl="2" algn="l">
              <a:lnSpc>
                <a:spcPct val="115000"/>
              </a:lnSpc>
              <a:spcBef>
                <a:spcPts val="0"/>
              </a:spcBef>
              <a:spcAft>
                <a:spcPts val="0"/>
              </a:spcAft>
              <a:buSzPts val="3000"/>
              <a:buNone/>
              <a:defRPr sz="3000">
                <a:solidFill>
                  <a:schemeClr val="accent1"/>
                </a:solidFill>
              </a:defRPr>
            </a:lvl3pPr>
            <a:lvl4pPr lvl="3" algn="l">
              <a:lnSpc>
                <a:spcPct val="115000"/>
              </a:lnSpc>
              <a:spcBef>
                <a:spcPts val="0"/>
              </a:spcBef>
              <a:spcAft>
                <a:spcPts val="0"/>
              </a:spcAft>
              <a:buSzPts val="3000"/>
              <a:buNone/>
              <a:defRPr sz="3000">
                <a:solidFill>
                  <a:schemeClr val="accent1"/>
                </a:solidFill>
              </a:defRPr>
            </a:lvl4pPr>
            <a:lvl5pPr lvl="4" algn="l">
              <a:lnSpc>
                <a:spcPct val="115000"/>
              </a:lnSpc>
              <a:spcBef>
                <a:spcPts val="0"/>
              </a:spcBef>
              <a:spcAft>
                <a:spcPts val="0"/>
              </a:spcAft>
              <a:buClr>
                <a:schemeClr val="accent1"/>
              </a:buClr>
              <a:buSzPts val="3000"/>
              <a:buNone/>
              <a:defRPr sz="3000">
                <a:solidFill>
                  <a:schemeClr val="accent1"/>
                </a:solidFill>
              </a:defRPr>
            </a:lvl5pPr>
            <a:lvl6pPr lvl="5" algn="l">
              <a:lnSpc>
                <a:spcPct val="115000"/>
              </a:lnSpc>
              <a:spcBef>
                <a:spcPts val="0"/>
              </a:spcBef>
              <a:spcAft>
                <a:spcPts val="0"/>
              </a:spcAft>
              <a:buClr>
                <a:schemeClr val="accent1"/>
              </a:buClr>
              <a:buSzPts val="3000"/>
              <a:buNone/>
              <a:defRPr sz="3000">
                <a:solidFill>
                  <a:schemeClr val="accent1"/>
                </a:solidFill>
              </a:defRPr>
            </a:lvl6pPr>
            <a:lvl7pPr lvl="6" algn="l">
              <a:lnSpc>
                <a:spcPct val="115000"/>
              </a:lnSpc>
              <a:spcBef>
                <a:spcPts val="0"/>
              </a:spcBef>
              <a:spcAft>
                <a:spcPts val="0"/>
              </a:spcAft>
              <a:buClr>
                <a:schemeClr val="accent1"/>
              </a:buClr>
              <a:buSzPts val="3000"/>
              <a:buNone/>
              <a:defRPr sz="3000">
                <a:solidFill>
                  <a:schemeClr val="accent1"/>
                </a:solidFill>
              </a:defRPr>
            </a:lvl7pPr>
            <a:lvl8pPr lvl="7" algn="l">
              <a:lnSpc>
                <a:spcPct val="115000"/>
              </a:lnSpc>
              <a:spcBef>
                <a:spcPts val="0"/>
              </a:spcBef>
              <a:spcAft>
                <a:spcPts val="0"/>
              </a:spcAft>
              <a:buClr>
                <a:schemeClr val="accent1"/>
              </a:buClr>
              <a:buSzPts val="3000"/>
              <a:buNone/>
              <a:defRPr sz="3000">
                <a:solidFill>
                  <a:schemeClr val="accent1"/>
                </a:solidFill>
              </a:defRPr>
            </a:lvl8pPr>
            <a:lvl9pPr lvl="8" algn="l">
              <a:lnSpc>
                <a:spcPct val="115000"/>
              </a:lnSpc>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 name="Shape 41"/>
        <p:cNvGrpSpPr/>
        <p:nvPr/>
      </p:nvGrpSpPr>
      <p:grpSpPr>
        <a:xfrm>
          <a:off x="0" y="0"/>
          <a:ext cx="0" cy="0"/>
          <a:chOff x="0" y="0"/>
          <a:chExt cx="0" cy="0"/>
        </a:xfrm>
      </p:grpSpPr>
      <p:grpSp>
        <p:nvGrpSpPr>
          <p:cNvPr id="42" name="Google Shape;42;p33"/>
          <p:cNvGrpSpPr/>
          <p:nvPr/>
        </p:nvGrpSpPr>
        <p:grpSpPr>
          <a:xfrm flipH="1" rot="10800000">
            <a:off x="8543953" y="4243733"/>
            <a:ext cx="600055" cy="374899"/>
            <a:chOff x="5211448" y="3165393"/>
            <a:chExt cx="1477967" cy="784800"/>
          </a:xfrm>
        </p:grpSpPr>
        <p:sp>
          <p:nvSpPr>
            <p:cNvPr id="43" name="Google Shape;43;p33"/>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3"/>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 name="Google Shape;45;p33"/>
          <p:cNvGrpSpPr/>
          <p:nvPr/>
        </p:nvGrpSpPr>
        <p:grpSpPr>
          <a:xfrm flipH="1">
            <a:off x="8385351" y="4612318"/>
            <a:ext cx="758573" cy="531131"/>
            <a:chOff x="0" y="266575"/>
            <a:chExt cx="7503194" cy="1687200"/>
          </a:xfrm>
        </p:grpSpPr>
        <p:sp>
          <p:nvSpPr>
            <p:cNvPr id="46" name="Google Shape;46;p33"/>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3"/>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33"/>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33"/>
          <p:cNvGrpSpPr/>
          <p:nvPr/>
        </p:nvGrpSpPr>
        <p:grpSpPr>
          <a:xfrm flipH="1">
            <a:off x="1" y="524824"/>
            <a:ext cx="600055" cy="374899"/>
            <a:chOff x="5211448" y="3165393"/>
            <a:chExt cx="1477967" cy="784800"/>
          </a:xfrm>
        </p:grpSpPr>
        <p:sp>
          <p:nvSpPr>
            <p:cNvPr id="50" name="Google Shape;50;p33"/>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3"/>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 name="Google Shape;52;p33"/>
          <p:cNvGrpSpPr/>
          <p:nvPr/>
        </p:nvGrpSpPr>
        <p:grpSpPr>
          <a:xfrm flipH="1" rot="10800000">
            <a:off x="84" y="8"/>
            <a:ext cx="758573" cy="531131"/>
            <a:chOff x="0" y="266575"/>
            <a:chExt cx="7503194" cy="1687200"/>
          </a:xfrm>
        </p:grpSpPr>
        <p:sp>
          <p:nvSpPr>
            <p:cNvPr id="53" name="Google Shape;53;p33"/>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3"/>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55" name="Shape 55"/>
        <p:cNvGrpSpPr/>
        <p:nvPr/>
      </p:nvGrpSpPr>
      <p:grpSpPr>
        <a:xfrm>
          <a:off x="0" y="0"/>
          <a:ext cx="0" cy="0"/>
          <a:chOff x="0" y="0"/>
          <a:chExt cx="0" cy="0"/>
        </a:xfrm>
      </p:grpSpPr>
      <p:grpSp>
        <p:nvGrpSpPr>
          <p:cNvPr id="56" name="Google Shape;56;p34"/>
          <p:cNvGrpSpPr/>
          <p:nvPr/>
        </p:nvGrpSpPr>
        <p:grpSpPr>
          <a:xfrm rot="10800000">
            <a:off x="6904227" y="249339"/>
            <a:ext cx="2034302" cy="2271600"/>
            <a:chOff x="208025" y="2621275"/>
            <a:chExt cx="2034302" cy="2271600"/>
          </a:xfrm>
        </p:grpSpPr>
        <p:sp>
          <p:nvSpPr>
            <p:cNvPr id="57" name="Google Shape;57;p34"/>
            <p:cNvSpPr/>
            <p:nvPr/>
          </p:nvSpPr>
          <p:spPr>
            <a:xfrm flipH="1" rot="-5400000">
              <a:off x="89375" y="2739925"/>
              <a:ext cx="2271600" cy="2034300"/>
            </a:xfrm>
            <a:prstGeom prst="parallelogram">
              <a:avLst>
                <a:gd fmla="val 22770" name="adj"/>
              </a:avLst>
            </a:pr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34"/>
          <p:cNvGrpSpPr/>
          <p:nvPr/>
        </p:nvGrpSpPr>
        <p:grpSpPr>
          <a:xfrm>
            <a:off x="208025" y="2621275"/>
            <a:ext cx="2034302" cy="2271600"/>
            <a:chOff x="208025" y="2621275"/>
            <a:chExt cx="2034302" cy="2271600"/>
          </a:xfrm>
        </p:grpSpPr>
        <p:sp>
          <p:nvSpPr>
            <p:cNvPr id="60" name="Google Shape;60;p34"/>
            <p:cNvSpPr/>
            <p:nvPr/>
          </p:nvSpPr>
          <p:spPr>
            <a:xfrm flipH="1" rot="-5400000">
              <a:off x="89375" y="2739925"/>
              <a:ext cx="2271600" cy="2034300"/>
            </a:xfrm>
            <a:prstGeom prst="parallelogram">
              <a:avLst>
                <a:gd fmla="val 22770" name="adj"/>
              </a:avLst>
            </a:prstGeom>
            <a:gradFill>
              <a:gsLst>
                <a:gs pos="0">
                  <a:schemeClr val="accent1"/>
                </a:gs>
                <a:gs pos="29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34"/>
          <p:cNvSpPr/>
          <p:nvPr/>
        </p:nvSpPr>
        <p:spPr>
          <a:xfrm flipH="1" rot="10800000">
            <a:off x="624300" y="1092075"/>
            <a:ext cx="7895400" cy="2959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4"/>
          <p:cNvSpPr/>
          <p:nvPr/>
        </p:nvSpPr>
        <p:spPr>
          <a:xfrm>
            <a:off x="4209475" y="728032"/>
            <a:ext cx="725100" cy="725100"/>
          </a:xfrm>
          <a:prstGeom prst="rect">
            <a:avLst/>
          </a:prstGeom>
          <a:gradFill>
            <a:gsLst>
              <a:gs pos="0">
                <a:srgbClr val="4F5876"/>
              </a:gs>
              <a:gs pos="100000">
                <a:srgbClr val="1D1F25"/>
              </a:gs>
            </a:gsLst>
            <a:lin ang="1619866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4" name="Google Shape;64;p34"/>
          <p:cNvSpPr txBox="1"/>
          <p:nvPr>
            <p:ph idx="1" type="body"/>
          </p:nvPr>
        </p:nvSpPr>
        <p:spPr>
          <a:xfrm>
            <a:off x="1262175" y="1553800"/>
            <a:ext cx="6619800" cy="2035800"/>
          </a:xfrm>
          <a:prstGeom prst="rect">
            <a:avLst/>
          </a:prstGeom>
          <a:noFill/>
          <a:ln>
            <a:noFill/>
          </a:ln>
        </p:spPr>
        <p:txBody>
          <a:bodyPr anchorCtr="0" anchor="ctr" bIns="0" lIns="0" spcFirstLastPara="1" rIns="0" wrap="square" tIns="0">
            <a:noAutofit/>
          </a:bodyPr>
          <a:lstStyle>
            <a:lvl1pPr indent="-419100" lvl="0" marL="457200" algn="ctr">
              <a:lnSpc>
                <a:spcPct val="100000"/>
              </a:lnSpc>
              <a:spcBef>
                <a:spcPts val="600"/>
              </a:spcBef>
              <a:spcAft>
                <a:spcPts val="0"/>
              </a:spcAft>
              <a:buSzPts val="3000"/>
              <a:buChar char="⊳"/>
              <a:defRPr sz="3000"/>
            </a:lvl1pPr>
            <a:lvl2pPr indent="-419100" lvl="1" marL="914400" algn="ctr">
              <a:lnSpc>
                <a:spcPct val="100000"/>
              </a:lnSpc>
              <a:spcBef>
                <a:spcPts val="0"/>
              </a:spcBef>
              <a:spcAft>
                <a:spcPts val="0"/>
              </a:spcAft>
              <a:buSzPts val="3000"/>
              <a:buChar char="▸"/>
              <a:defRPr sz="3000"/>
            </a:lvl2pPr>
            <a:lvl3pPr indent="-419100" lvl="2" marL="1371600" algn="ctr">
              <a:lnSpc>
                <a:spcPct val="100000"/>
              </a:lnSpc>
              <a:spcBef>
                <a:spcPts val="0"/>
              </a:spcBef>
              <a:spcAft>
                <a:spcPts val="0"/>
              </a:spcAft>
              <a:buSzPts val="3000"/>
              <a:buChar char="▸"/>
              <a:defRPr sz="3000"/>
            </a:lvl3pPr>
            <a:lvl4pPr indent="-419100" lvl="3" marL="1828800" algn="ctr">
              <a:lnSpc>
                <a:spcPct val="100000"/>
              </a:lnSpc>
              <a:spcBef>
                <a:spcPts val="0"/>
              </a:spcBef>
              <a:spcAft>
                <a:spcPts val="0"/>
              </a:spcAft>
              <a:buSzPts val="3000"/>
              <a:buChar char="▸"/>
              <a:defRPr sz="3000"/>
            </a:lvl4pPr>
            <a:lvl5pPr indent="-419100" lvl="4" marL="2286000" algn="ctr">
              <a:lnSpc>
                <a:spcPct val="100000"/>
              </a:lnSpc>
              <a:spcBef>
                <a:spcPts val="0"/>
              </a:spcBef>
              <a:spcAft>
                <a:spcPts val="0"/>
              </a:spcAft>
              <a:buSzPts val="3000"/>
              <a:buChar char="▸"/>
              <a:defRPr sz="3000"/>
            </a:lvl5pPr>
            <a:lvl6pPr indent="-419100" lvl="5" marL="2743200" algn="ctr">
              <a:lnSpc>
                <a:spcPct val="100000"/>
              </a:lnSpc>
              <a:spcBef>
                <a:spcPts val="0"/>
              </a:spcBef>
              <a:spcAft>
                <a:spcPts val="0"/>
              </a:spcAft>
              <a:buSzPts val="3000"/>
              <a:buChar char="▸"/>
              <a:defRPr sz="3000"/>
            </a:lvl6pPr>
            <a:lvl7pPr indent="-419100" lvl="6" marL="3200400" algn="ctr">
              <a:lnSpc>
                <a:spcPct val="100000"/>
              </a:lnSpc>
              <a:spcBef>
                <a:spcPts val="0"/>
              </a:spcBef>
              <a:spcAft>
                <a:spcPts val="0"/>
              </a:spcAft>
              <a:buSzPts val="3000"/>
              <a:buChar char="▸"/>
              <a:defRPr sz="3000"/>
            </a:lvl7pPr>
            <a:lvl8pPr indent="-419100" lvl="7" marL="3657600" algn="ctr">
              <a:lnSpc>
                <a:spcPct val="100000"/>
              </a:lnSpc>
              <a:spcBef>
                <a:spcPts val="0"/>
              </a:spcBef>
              <a:spcAft>
                <a:spcPts val="0"/>
              </a:spcAft>
              <a:buSzPts val="3000"/>
              <a:buChar char="▸"/>
              <a:defRPr sz="3000"/>
            </a:lvl8pPr>
            <a:lvl9pPr indent="-419100" lvl="8" marL="4114800" algn="ctr">
              <a:lnSpc>
                <a:spcPct val="100000"/>
              </a:lnSpc>
              <a:spcBef>
                <a:spcPts val="0"/>
              </a:spcBef>
              <a:spcAft>
                <a:spcPts val="0"/>
              </a:spcAft>
              <a:buSzPts val="3000"/>
              <a:buChar char="▸"/>
              <a:defRPr sz="3000"/>
            </a:lvl9pPr>
          </a:lstStyle>
          <a:p/>
        </p:txBody>
      </p:sp>
      <p:sp>
        <p:nvSpPr>
          <p:cNvPr id="65" name="Google Shape;65;p34"/>
          <p:cNvSpPr txBox="1"/>
          <p:nvPr/>
        </p:nvSpPr>
        <p:spPr>
          <a:xfrm>
            <a:off x="4209450" y="855225"/>
            <a:ext cx="725100" cy="47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lt1"/>
                </a:solidFill>
                <a:latin typeface="Encode Sans Semi Condensed"/>
                <a:ea typeface="Encode Sans Semi Condensed"/>
                <a:cs typeface="Encode Sans Semi Condensed"/>
                <a:sym typeface="Encode Sans Semi Condensed"/>
              </a:rPr>
              <a:t>“</a:t>
            </a:r>
            <a:endParaRPr b="1" i="0" sz="6000" u="none" cap="none" strike="noStrike">
              <a:solidFill>
                <a:schemeClr val="lt1"/>
              </a:solidFill>
              <a:latin typeface="Encode Sans Semi Condensed"/>
              <a:ea typeface="Encode Sans Semi Condensed"/>
              <a:cs typeface="Encode Sans Semi Condensed"/>
              <a:sym typeface="Encode Sans Semi Condensed"/>
            </a:endParaRPr>
          </a:p>
        </p:txBody>
      </p:sp>
      <p:sp>
        <p:nvSpPr>
          <p:cNvPr id="66" name="Google Shape;66;p34"/>
          <p:cNvSpPr txBox="1"/>
          <p:nvPr>
            <p:ph idx="12" type="sldNum"/>
          </p:nvPr>
        </p:nvSpPr>
        <p:spPr>
          <a:xfrm>
            <a:off x="4329300" y="4612325"/>
            <a:ext cx="485400" cy="5310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67" name="Shape 67"/>
        <p:cNvGrpSpPr/>
        <p:nvPr/>
      </p:nvGrpSpPr>
      <p:grpSpPr>
        <a:xfrm>
          <a:off x="0" y="0"/>
          <a:ext cx="0" cy="0"/>
          <a:chOff x="0" y="0"/>
          <a:chExt cx="0" cy="0"/>
        </a:xfrm>
      </p:grpSpPr>
      <p:grpSp>
        <p:nvGrpSpPr>
          <p:cNvPr id="68" name="Google Shape;68;p35"/>
          <p:cNvGrpSpPr/>
          <p:nvPr/>
        </p:nvGrpSpPr>
        <p:grpSpPr>
          <a:xfrm>
            <a:off x="0" y="277661"/>
            <a:ext cx="7817376" cy="1293453"/>
            <a:chOff x="0" y="277661"/>
            <a:chExt cx="7817376" cy="1293453"/>
          </a:xfrm>
        </p:grpSpPr>
        <p:sp>
          <p:nvSpPr>
            <p:cNvPr id="69" name="Google Shape;69;p35"/>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5"/>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35"/>
            <p:cNvGrpSpPr/>
            <p:nvPr/>
          </p:nvGrpSpPr>
          <p:grpSpPr>
            <a:xfrm>
              <a:off x="284659" y="277661"/>
              <a:ext cx="7532717" cy="895903"/>
              <a:chOff x="0" y="266575"/>
              <a:chExt cx="6046490" cy="1687200"/>
            </a:xfrm>
          </p:grpSpPr>
          <p:sp>
            <p:nvSpPr>
              <p:cNvPr id="72" name="Google Shape;72;p35"/>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5"/>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 name="Google Shape;74;p35"/>
          <p:cNvGrpSpPr/>
          <p:nvPr/>
        </p:nvGrpSpPr>
        <p:grpSpPr>
          <a:xfrm flipH="1" rot="10800000">
            <a:off x="8543953" y="4243733"/>
            <a:ext cx="600055" cy="374899"/>
            <a:chOff x="5211448" y="3165393"/>
            <a:chExt cx="1477967" cy="784800"/>
          </a:xfrm>
        </p:grpSpPr>
        <p:sp>
          <p:nvSpPr>
            <p:cNvPr id="75" name="Google Shape;75;p35"/>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5"/>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35"/>
          <p:cNvGrpSpPr/>
          <p:nvPr/>
        </p:nvGrpSpPr>
        <p:grpSpPr>
          <a:xfrm flipH="1">
            <a:off x="8385351" y="4612318"/>
            <a:ext cx="758573" cy="531131"/>
            <a:chOff x="0" y="266575"/>
            <a:chExt cx="7503194" cy="1687200"/>
          </a:xfrm>
        </p:grpSpPr>
        <p:sp>
          <p:nvSpPr>
            <p:cNvPr id="78" name="Google Shape;78;p35"/>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5"/>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 name="Google Shape;80;p35"/>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81" name="Google Shape;81;p35"/>
          <p:cNvSpPr txBox="1"/>
          <p:nvPr>
            <p:ph idx="1" type="body"/>
          </p:nvPr>
        </p:nvSpPr>
        <p:spPr>
          <a:xfrm>
            <a:off x="1206100" y="1706200"/>
            <a:ext cx="7026900" cy="3064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82" name="Google Shape;82;p35"/>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83" name="Shape 83"/>
        <p:cNvGrpSpPr/>
        <p:nvPr/>
      </p:nvGrpSpPr>
      <p:grpSpPr>
        <a:xfrm>
          <a:off x="0" y="0"/>
          <a:ext cx="0" cy="0"/>
          <a:chOff x="0" y="0"/>
          <a:chExt cx="0" cy="0"/>
        </a:xfrm>
      </p:grpSpPr>
      <p:sp>
        <p:nvSpPr>
          <p:cNvPr id="84" name="Google Shape;84;p36"/>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6"/>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 name="Google Shape;86;p36"/>
          <p:cNvGrpSpPr/>
          <p:nvPr/>
        </p:nvGrpSpPr>
        <p:grpSpPr>
          <a:xfrm>
            <a:off x="284659" y="277661"/>
            <a:ext cx="7532717" cy="895903"/>
            <a:chOff x="0" y="266575"/>
            <a:chExt cx="6046490" cy="1687200"/>
          </a:xfrm>
        </p:grpSpPr>
        <p:sp>
          <p:nvSpPr>
            <p:cNvPr id="87" name="Google Shape;87;p36"/>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6"/>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36"/>
          <p:cNvGrpSpPr/>
          <p:nvPr/>
        </p:nvGrpSpPr>
        <p:grpSpPr>
          <a:xfrm flipH="1" rot="10800000">
            <a:off x="8543953" y="4243733"/>
            <a:ext cx="600055" cy="374899"/>
            <a:chOff x="5211448" y="3165393"/>
            <a:chExt cx="1477967" cy="784800"/>
          </a:xfrm>
        </p:grpSpPr>
        <p:sp>
          <p:nvSpPr>
            <p:cNvPr id="90" name="Google Shape;90;p36"/>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6"/>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36"/>
          <p:cNvGrpSpPr/>
          <p:nvPr/>
        </p:nvGrpSpPr>
        <p:grpSpPr>
          <a:xfrm flipH="1">
            <a:off x="8385351" y="4612318"/>
            <a:ext cx="758573" cy="531131"/>
            <a:chOff x="0" y="266575"/>
            <a:chExt cx="7503194" cy="1687200"/>
          </a:xfrm>
        </p:grpSpPr>
        <p:sp>
          <p:nvSpPr>
            <p:cNvPr id="93" name="Google Shape;93;p36"/>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6"/>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36"/>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96" name="Google Shape;96;p36"/>
          <p:cNvSpPr txBox="1"/>
          <p:nvPr>
            <p:ph idx="1" type="body"/>
          </p:nvPr>
        </p:nvSpPr>
        <p:spPr>
          <a:xfrm>
            <a:off x="1201800" y="1706200"/>
            <a:ext cx="2147400" cy="30648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7" name="Google Shape;97;p36"/>
          <p:cNvSpPr txBox="1"/>
          <p:nvPr>
            <p:ph idx="2" type="body"/>
          </p:nvPr>
        </p:nvSpPr>
        <p:spPr>
          <a:xfrm>
            <a:off x="3643672" y="1706200"/>
            <a:ext cx="2147400" cy="30648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8" name="Google Shape;98;p36"/>
          <p:cNvSpPr txBox="1"/>
          <p:nvPr>
            <p:ph idx="3" type="body"/>
          </p:nvPr>
        </p:nvSpPr>
        <p:spPr>
          <a:xfrm>
            <a:off x="6085544" y="1706200"/>
            <a:ext cx="2147400" cy="30648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9" name="Google Shape;99;p36"/>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0" name="Shape 100"/>
        <p:cNvGrpSpPr/>
        <p:nvPr/>
      </p:nvGrpSpPr>
      <p:grpSpPr>
        <a:xfrm>
          <a:off x="0" y="0"/>
          <a:ext cx="0" cy="0"/>
          <a:chOff x="0" y="0"/>
          <a:chExt cx="0" cy="0"/>
        </a:xfrm>
      </p:grpSpPr>
      <p:sp>
        <p:nvSpPr>
          <p:cNvPr id="101" name="Google Shape;101;p37"/>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7"/>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37"/>
          <p:cNvGrpSpPr/>
          <p:nvPr/>
        </p:nvGrpSpPr>
        <p:grpSpPr>
          <a:xfrm>
            <a:off x="284659" y="277661"/>
            <a:ext cx="7532717" cy="895903"/>
            <a:chOff x="0" y="266575"/>
            <a:chExt cx="6046490" cy="1687200"/>
          </a:xfrm>
        </p:grpSpPr>
        <p:sp>
          <p:nvSpPr>
            <p:cNvPr id="104" name="Google Shape;104;p37"/>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7"/>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 name="Google Shape;106;p37"/>
          <p:cNvGrpSpPr/>
          <p:nvPr/>
        </p:nvGrpSpPr>
        <p:grpSpPr>
          <a:xfrm flipH="1" rot="10800000">
            <a:off x="8543953" y="4243733"/>
            <a:ext cx="600055" cy="374899"/>
            <a:chOff x="5211448" y="3165393"/>
            <a:chExt cx="1477967" cy="784800"/>
          </a:xfrm>
        </p:grpSpPr>
        <p:sp>
          <p:nvSpPr>
            <p:cNvPr id="107" name="Google Shape;107;p37"/>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7"/>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37"/>
          <p:cNvGrpSpPr/>
          <p:nvPr/>
        </p:nvGrpSpPr>
        <p:grpSpPr>
          <a:xfrm flipH="1">
            <a:off x="8385351" y="4612318"/>
            <a:ext cx="758573" cy="531131"/>
            <a:chOff x="0" y="266575"/>
            <a:chExt cx="7503194" cy="1687200"/>
          </a:xfrm>
        </p:grpSpPr>
        <p:sp>
          <p:nvSpPr>
            <p:cNvPr id="110" name="Google Shape;110;p37"/>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7"/>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37"/>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113" name="Google Shape;113;p37"/>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4" name="Shape 114"/>
        <p:cNvGrpSpPr/>
        <p:nvPr/>
      </p:nvGrpSpPr>
      <p:grpSpPr>
        <a:xfrm>
          <a:off x="0" y="0"/>
          <a:ext cx="0" cy="0"/>
          <a:chOff x="0" y="0"/>
          <a:chExt cx="0" cy="0"/>
        </a:xfrm>
      </p:grpSpPr>
      <p:sp>
        <p:nvSpPr>
          <p:cNvPr id="115" name="Google Shape;115;p38"/>
          <p:cNvSpPr/>
          <p:nvPr/>
        </p:nvSpPr>
        <p:spPr>
          <a:xfrm rot="5400000">
            <a:off x="8234561" y="4139455"/>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8"/>
          <p:cNvSpPr/>
          <p:nvPr/>
        </p:nvSpPr>
        <p:spPr>
          <a:xfrm flipH="1" rot="10800000">
            <a:off x="7937900"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8"/>
          <p:cNvSpPr/>
          <p:nvPr/>
        </p:nvSpPr>
        <p:spPr>
          <a:xfrm flipH="1" rot="-5400000">
            <a:off x="292350" y="4139455"/>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8"/>
          <p:cNvSpPr/>
          <p:nvPr/>
        </p:nvSpPr>
        <p:spPr>
          <a:xfrm rot="10800000">
            <a:off x="278211"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8"/>
          <p:cNvSpPr/>
          <p:nvPr/>
        </p:nvSpPr>
        <p:spPr>
          <a:xfrm flipH="1" rot="10800000">
            <a:off x="281975" y="4232425"/>
            <a:ext cx="8580000" cy="5655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8"/>
          <p:cNvSpPr txBox="1"/>
          <p:nvPr>
            <p:ph idx="1" type="body"/>
          </p:nvPr>
        </p:nvSpPr>
        <p:spPr>
          <a:xfrm>
            <a:off x="282000" y="4232425"/>
            <a:ext cx="8580000" cy="565500"/>
          </a:xfrm>
          <a:prstGeom prst="rect">
            <a:avLst/>
          </a:prstGeom>
          <a:noFill/>
          <a:ln>
            <a:noFill/>
          </a:ln>
        </p:spPr>
        <p:txBody>
          <a:bodyPr anchorCtr="0" anchor="ctr" bIns="0" lIns="0" spcFirstLastPara="1" rIns="0" wrap="square" tIns="0">
            <a:noAutofit/>
          </a:bodyPr>
          <a:lstStyle>
            <a:lvl1pPr indent="-228600" lvl="0" marL="457200" algn="ctr">
              <a:lnSpc>
                <a:spcPct val="115000"/>
              </a:lnSpc>
              <a:spcBef>
                <a:spcPts val="360"/>
              </a:spcBef>
              <a:spcAft>
                <a:spcPts val="0"/>
              </a:spcAft>
              <a:buSzPts val="1600"/>
              <a:buNone/>
              <a:defRPr sz="1600"/>
            </a:lvl1pPr>
          </a:lstStyle>
          <a:p/>
        </p:txBody>
      </p:sp>
      <p:sp>
        <p:nvSpPr>
          <p:cNvPr id="121" name="Google Shape;121;p38"/>
          <p:cNvSpPr txBox="1"/>
          <p:nvPr>
            <p:ph idx="12" type="sldNum"/>
          </p:nvPr>
        </p:nvSpPr>
        <p:spPr>
          <a:xfrm>
            <a:off x="4327150" y="4797925"/>
            <a:ext cx="485400" cy="3453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lvl="1"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lvl="2"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lvl="3"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lvl="4"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lvl="5"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lvl="6"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lvl="7"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lvl="8"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p:txBody>
      </p:sp>
      <p:sp>
        <p:nvSpPr>
          <p:cNvPr id="7" name="Google Shape;7;p29"/>
          <p:cNvSpPr txBox="1"/>
          <p:nvPr>
            <p:ph idx="1" type="body"/>
          </p:nvPr>
        </p:nvSpPr>
        <p:spPr>
          <a:xfrm>
            <a:off x="1470125" y="1553800"/>
            <a:ext cx="6915300" cy="30648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chemeClr val="accent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1pPr>
            <a:lvl2pPr indent="-317500" lvl="1" marL="914400" marR="0" rtl="0" algn="l">
              <a:lnSpc>
                <a:spcPct val="115000"/>
              </a:lnSpc>
              <a:spcBef>
                <a:spcPts val="0"/>
              </a:spcBef>
              <a:spcAft>
                <a:spcPts val="0"/>
              </a:spcAft>
              <a:buClr>
                <a:schemeClr val="accent1"/>
              </a:buClr>
              <a:buSzPts val="1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2pPr>
            <a:lvl3pPr indent="-317500" lvl="2" marL="1371600" marR="0" rtl="0" algn="l">
              <a:lnSpc>
                <a:spcPct val="115000"/>
              </a:lnSpc>
              <a:spcBef>
                <a:spcPts val="0"/>
              </a:spcBef>
              <a:spcAft>
                <a:spcPts val="0"/>
              </a:spcAft>
              <a:buClr>
                <a:schemeClr val="accent1"/>
              </a:buClr>
              <a:buSzPts val="1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3pPr>
            <a:lvl4pPr indent="-317500" lvl="3" marL="1828800" marR="0" rtl="0" algn="l">
              <a:lnSpc>
                <a:spcPct val="115000"/>
              </a:lnSpc>
              <a:spcBef>
                <a:spcPts val="0"/>
              </a:spcBef>
              <a:spcAft>
                <a:spcPts val="0"/>
              </a:spcAft>
              <a:buClr>
                <a:schemeClr val="accent1"/>
              </a:buClr>
              <a:buSzPts val="1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4pPr>
            <a:lvl5pPr indent="-381000" lvl="4" marL="22860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5pPr>
            <a:lvl6pPr indent="-381000" lvl="5" marL="27432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6pPr>
            <a:lvl7pPr indent="-381000" lvl="6" marL="32004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7pPr>
            <a:lvl8pPr indent="-381000" lvl="7" marL="36576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8pPr>
            <a:lvl9pPr indent="-381000" lvl="8" marL="41148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9pPr>
          </a:lstStyle>
          <a:p/>
        </p:txBody>
      </p:sp>
      <p:sp>
        <p:nvSpPr>
          <p:cNvPr id="8" name="Google Shape;8;p29"/>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hyperlink" Target="https://docs.google.com/document/d/1hCWIHu6BKgTTZYCX9_Jg017QC5waFWV-QxWa7qX0lf4/edit?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hyperlink" Target="https://davidhudson42.wixsite.com/sustainabilitymocku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www.slidescarnival.com/?utm_source=templ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
          <p:cNvSpPr txBox="1"/>
          <p:nvPr>
            <p:ph type="ctrTitle"/>
          </p:nvPr>
        </p:nvSpPr>
        <p:spPr>
          <a:xfrm>
            <a:off x="1101000" y="1738825"/>
            <a:ext cx="6942000" cy="1665900"/>
          </a:xfrm>
          <a:prstGeom prst="rect">
            <a:avLst/>
          </a:prstGeom>
          <a:noFill/>
          <a:ln>
            <a:noFill/>
          </a:ln>
          <a:effectLst>
            <a:outerShdw blurRad="28575" rotWithShape="0" algn="bl" dir="5400000" dist="9525">
              <a:schemeClr val="dk1">
                <a:alpha val="14900"/>
              </a:schemeClr>
            </a:outerShdw>
          </a:effectLst>
        </p:spPr>
        <p:txBody>
          <a:bodyPr anchorCtr="0" anchor="ctr" bIns="0" lIns="0" spcFirstLastPara="1" rIns="0" wrap="square" tIns="0">
            <a:noAutofit/>
          </a:bodyPr>
          <a:lstStyle/>
          <a:p>
            <a:pPr indent="0" lvl="0" marL="0" rtl="0" algn="ctr">
              <a:lnSpc>
                <a:spcPct val="90000"/>
              </a:lnSpc>
              <a:spcBef>
                <a:spcPts val="0"/>
              </a:spcBef>
              <a:spcAft>
                <a:spcPts val="0"/>
              </a:spcAft>
              <a:buSzPts val="6000"/>
              <a:buNone/>
            </a:pPr>
            <a:r>
              <a:rPr lang="en"/>
              <a:t>UWB Sustainability Website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g7a58d3c7a2_0_14"/>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02" name="Google Shape;202;g7a58d3c7a2_0_14"/>
          <p:cNvPicPr preferRelativeResize="0"/>
          <p:nvPr/>
        </p:nvPicPr>
        <p:blipFill>
          <a:blip r:embed="rId3">
            <a:alphaModFix/>
          </a:blip>
          <a:stretch>
            <a:fillRect/>
          </a:stretch>
        </p:blipFill>
        <p:spPr>
          <a:xfrm>
            <a:off x="2012500" y="0"/>
            <a:ext cx="5118997"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533400" y="277650"/>
            <a:ext cx="74997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sz="2400"/>
              <a:t>Final Coding Scheme: Interviews/Surveys</a:t>
            </a:r>
            <a:endParaRPr sz="2400"/>
          </a:p>
        </p:txBody>
      </p:sp>
      <p:sp>
        <p:nvSpPr>
          <p:cNvPr id="208" name="Google Shape;208;p12"/>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09" name="Google Shape;209;p12"/>
          <p:cNvSpPr txBox="1"/>
          <p:nvPr>
            <p:ph idx="4294967295" type="body"/>
          </p:nvPr>
        </p:nvSpPr>
        <p:spPr>
          <a:xfrm>
            <a:off x="533400" y="1706200"/>
            <a:ext cx="8010600" cy="30648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CC0000"/>
                </a:highlight>
                <a:latin typeface="Encode Sans Semi Condensed"/>
                <a:ea typeface="Encode Sans Semi Condensed"/>
                <a:cs typeface="Encode Sans Semi Condensed"/>
                <a:sym typeface="Encode Sans Semi Condensed"/>
              </a:rPr>
              <a:t>Waste Disposal</a:t>
            </a:r>
            <a:r>
              <a:rPr b="1" lang="en" sz="1400">
                <a:solidFill>
                  <a:srgbClr val="FFFFFF"/>
                </a:solidFill>
                <a:highlight>
                  <a:srgbClr val="CC0000"/>
                </a:highlight>
                <a:latin typeface="Encode Sans Semi Condensed"/>
                <a:ea typeface="Encode Sans Semi Condensed"/>
                <a:cs typeface="Encode Sans Semi Condensed"/>
                <a:sym typeface="Encode Sans Semi Condensed"/>
              </a:rPr>
              <a:t>:                                              20                     .				</a:t>
            </a:r>
            <a:endParaRPr b="1" sz="1400">
              <a:solidFill>
                <a:srgbClr val="FFFFFF"/>
              </a:solidFill>
              <a:highlight>
                <a:srgbClr val="CC0000"/>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E69138"/>
                </a:highlight>
                <a:latin typeface="Encode Sans Semi Condensed"/>
                <a:ea typeface="Encode Sans Semi Condensed"/>
                <a:cs typeface="Encode Sans Semi Condensed"/>
                <a:sym typeface="Encode Sans Semi Condensed"/>
              </a:rPr>
              <a:t>Uncomfortability:                                             8                    .</a:t>
            </a:r>
            <a:endParaRPr b="1" sz="1400">
              <a:solidFill>
                <a:srgbClr val="FFFFFF"/>
              </a:solidFill>
              <a:highlight>
                <a:srgbClr val="E69138"/>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F1C232"/>
                </a:highlight>
                <a:latin typeface="Encode Sans Semi Condensed"/>
                <a:ea typeface="Encode Sans Semi Condensed"/>
                <a:cs typeface="Encode Sans Semi Condensed"/>
                <a:sym typeface="Encode Sans Semi Condensed"/>
              </a:rPr>
              <a:t>Informal/”Casual” Social Media:                 12                                 .</a:t>
            </a:r>
            <a:endParaRPr b="1" sz="1400">
              <a:solidFill>
                <a:srgbClr val="FFFFFF"/>
              </a:solidFill>
              <a:highlight>
                <a:srgbClr val="F1C232"/>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6AA84F"/>
                </a:highlight>
                <a:latin typeface="Encode Sans Semi Condensed"/>
                <a:ea typeface="Encode Sans Semi Condensed"/>
                <a:cs typeface="Encode Sans Semi Condensed"/>
                <a:sym typeface="Encode Sans Semi Condensed"/>
              </a:rPr>
              <a:t>Student Affairs:</a:t>
            </a:r>
            <a:r>
              <a:rPr b="1" lang="en" sz="1400">
                <a:solidFill>
                  <a:srgbClr val="FFFFFF"/>
                </a:solidFill>
                <a:highlight>
                  <a:srgbClr val="6AA84F"/>
                </a:highlight>
                <a:latin typeface="Encode Sans Semi Condensed"/>
                <a:ea typeface="Encode Sans Semi Condensed"/>
                <a:cs typeface="Encode Sans Semi Condensed"/>
                <a:sym typeface="Encode Sans Semi Condensed"/>
              </a:rPr>
              <a:t>                                                17                         .</a:t>
            </a:r>
            <a:endParaRPr b="1" sz="1400">
              <a:solidFill>
                <a:srgbClr val="FFFFFF"/>
              </a:solidFill>
              <a:highlight>
                <a:srgbClr val="6AA84F"/>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674EA7"/>
                </a:highlight>
                <a:latin typeface="Encode Sans Semi Condensed"/>
                <a:ea typeface="Encode Sans Semi Condensed"/>
                <a:cs typeface="Encode Sans Semi Condensed"/>
                <a:sym typeface="Encode Sans Semi Condensed"/>
              </a:rPr>
              <a:t>Academics:                                                        18                .</a:t>
            </a:r>
            <a:endParaRPr b="1" sz="1400">
              <a:solidFill>
                <a:srgbClr val="FFFFFF"/>
              </a:solidFill>
              <a:highlight>
                <a:srgbClr val="674EA7"/>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3D85C6"/>
                </a:highlight>
                <a:latin typeface="Encode Sans Semi Condensed"/>
                <a:ea typeface="Encode Sans Semi Condensed"/>
                <a:cs typeface="Encode Sans Semi Condensed"/>
                <a:sym typeface="Encode Sans Semi Condensed"/>
              </a:rPr>
              <a:t>Library:                                                                6                 .</a:t>
            </a:r>
            <a:endParaRPr b="1" sz="1400">
              <a:solidFill>
                <a:srgbClr val="FFFFFF"/>
              </a:solidFill>
              <a:highlight>
                <a:srgbClr val="3D85C6"/>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999999"/>
                </a:highlight>
                <a:latin typeface="Encode Sans Semi Condensed"/>
                <a:ea typeface="Encode Sans Semi Condensed"/>
                <a:cs typeface="Encode Sans Semi Condensed"/>
                <a:sym typeface="Encode Sans Semi Condensed"/>
              </a:rPr>
              <a:t>Disconne</a:t>
            </a:r>
            <a:r>
              <a:rPr b="1" lang="en" sz="1400">
                <a:solidFill>
                  <a:srgbClr val="FFFFFF"/>
                </a:solidFill>
                <a:highlight>
                  <a:srgbClr val="999999"/>
                </a:highlight>
                <a:latin typeface="Encode Sans Semi Condensed"/>
                <a:ea typeface="Encode Sans Semi Condensed"/>
                <a:cs typeface="Encode Sans Semi Condensed"/>
                <a:sym typeface="Encode Sans Semi Condensed"/>
              </a:rPr>
              <a:t>ction:                                                 33                         .</a:t>
            </a:r>
            <a:endParaRPr b="1" sz="1400">
              <a:solidFill>
                <a:srgbClr val="FFFFFF"/>
              </a:solidFill>
              <a:highlight>
                <a:srgbClr val="999999"/>
              </a:highlight>
              <a:latin typeface="Encode Sans Semi Condensed"/>
              <a:ea typeface="Encode Sans Semi Condensed"/>
              <a:cs typeface="Encode Sans Semi Condensed"/>
              <a:sym typeface="Encode Sans Semi Condensed"/>
            </a:endParaRPr>
          </a:p>
          <a:p>
            <a:pPr indent="0" lvl="0" marL="0" rtl="0" algn="l">
              <a:lnSpc>
                <a:spcPct val="115000"/>
              </a:lnSpc>
              <a:spcBef>
                <a:spcPts val="600"/>
              </a:spcBef>
              <a:spcAft>
                <a:spcPts val="0"/>
              </a:spcAft>
              <a:buSzPts val="2400"/>
              <a:buNone/>
            </a:pPr>
            <a:r>
              <a:t/>
            </a:r>
            <a:endParaRPr/>
          </a:p>
        </p:txBody>
      </p:sp>
      <p:pic>
        <p:nvPicPr>
          <p:cNvPr id="210" name="Google Shape;210;p12"/>
          <p:cNvPicPr preferRelativeResize="0"/>
          <p:nvPr/>
        </p:nvPicPr>
        <p:blipFill rotWithShape="1">
          <a:blip r:embed="rId3">
            <a:alphaModFix/>
          </a:blip>
          <a:srcRect b="0" l="0" r="0" t="0"/>
          <a:stretch/>
        </p:blipFill>
        <p:spPr>
          <a:xfrm>
            <a:off x="4956975" y="1602600"/>
            <a:ext cx="3326854" cy="2495201"/>
          </a:xfrm>
          <a:prstGeom prst="rect">
            <a:avLst/>
          </a:prstGeom>
          <a:noFill/>
          <a:ln>
            <a:noFill/>
          </a:ln>
          <a:effectLst>
            <a:outerShdw blurRad="142875" rotWithShape="0" algn="bl" dir="2400000" dist="47625">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g7a73f33d1f_0_2"/>
          <p:cNvSpPr txBox="1"/>
          <p:nvPr>
            <p:ph type="title"/>
          </p:nvPr>
        </p:nvSpPr>
        <p:spPr>
          <a:xfrm>
            <a:off x="533400" y="277650"/>
            <a:ext cx="7499700" cy="895800"/>
          </a:xfrm>
          <a:prstGeom prst="rect">
            <a:avLst/>
          </a:prstGeom>
          <a:noFill/>
          <a:ln>
            <a:noFill/>
          </a:ln>
          <a:effectLst>
            <a:outerShdw blurRad="28575" rotWithShape="0" algn="bl" dir="5400000" dist="9525">
              <a:schemeClr val="dk1">
                <a:alpha val="14900"/>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sz="2400"/>
              <a:t>Final Coding Scheme: Website Walkthroughs</a:t>
            </a:r>
            <a:endParaRPr sz="2400"/>
          </a:p>
        </p:txBody>
      </p:sp>
      <p:sp>
        <p:nvSpPr>
          <p:cNvPr id="216" name="Google Shape;216;g7a73f33d1f_0_2"/>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17" name="Google Shape;217;g7a73f33d1f_0_2"/>
          <p:cNvSpPr txBox="1"/>
          <p:nvPr>
            <p:ph idx="4294967295" type="body"/>
          </p:nvPr>
        </p:nvSpPr>
        <p:spPr>
          <a:xfrm>
            <a:off x="533400" y="1706200"/>
            <a:ext cx="7555500" cy="30648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CC0000"/>
                </a:highlight>
                <a:latin typeface="Encode Sans Semi Condensed"/>
                <a:ea typeface="Encode Sans Semi Condensed"/>
                <a:cs typeface="Encode Sans Semi Condensed"/>
                <a:sym typeface="Encode Sans Semi Condensed"/>
              </a:rPr>
              <a:t>Correct Page</a:t>
            </a:r>
            <a:r>
              <a:rPr b="1" lang="en" sz="1400">
                <a:solidFill>
                  <a:srgbClr val="CC0000"/>
                </a:solidFill>
                <a:highlight>
                  <a:srgbClr val="CC0000"/>
                </a:highlight>
                <a:latin typeface="Encode Sans Semi Condensed"/>
                <a:ea typeface="Encode Sans Semi Condensed"/>
                <a:cs typeface="Encode Sans Semi Condensed"/>
                <a:sym typeface="Encode Sans Semi Condensed"/>
              </a:rPr>
              <a:t>.                                                   </a:t>
            </a:r>
            <a:r>
              <a:rPr b="1" lang="en" sz="1400">
                <a:solidFill>
                  <a:srgbClr val="FFFFFF"/>
                </a:solidFill>
                <a:highlight>
                  <a:srgbClr val="CC0000"/>
                </a:highlight>
                <a:latin typeface="Encode Sans Semi Condensed"/>
                <a:ea typeface="Encode Sans Semi Condensed"/>
                <a:cs typeface="Encode Sans Semi Condensed"/>
                <a:sym typeface="Encode Sans Semi Condensed"/>
              </a:rPr>
              <a:t>39</a:t>
            </a:r>
            <a:r>
              <a:rPr b="1" lang="en" sz="1400">
                <a:solidFill>
                  <a:srgbClr val="CC0000"/>
                </a:solidFill>
                <a:highlight>
                  <a:srgbClr val="CC0000"/>
                </a:highlight>
                <a:latin typeface="Encode Sans Semi Condensed"/>
                <a:ea typeface="Encode Sans Semi Condensed"/>
                <a:cs typeface="Encode Sans Semi Condensed"/>
                <a:sym typeface="Encode Sans Semi Condensed"/>
              </a:rPr>
              <a:t>                                                        </a:t>
            </a:r>
            <a:r>
              <a:rPr b="1" lang="en" sz="1400">
                <a:solidFill>
                  <a:srgbClr val="FFFFFF"/>
                </a:solidFill>
                <a:highlight>
                  <a:srgbClr val="CC0000"/>
                </a:highlight>
                <a:latin typeface="Encode Sans Semi Condensed"/>
                <a:ea typeface="Encode Sans Semi Condensed"/>
                <a:cs typeface="Encode Sans Semi Condensed"/>
                <a:sym typeface="Encode Sans Semi Condensed"/>
              </a:rPr>
              <a:t>.</a:t>
            </a:r>
            <a:endParaRPr b="1" sz="1400">
              <a:solidFill>
                <a:srgbClr val="CC0000"/>
              </a:solidFill>
              <a:highlight>
                <a:srgbClr val="CC0000"/>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6AA84F"/>
                </a:highlight>
                <a:latin typeface="Encode Sans Semi Condensed"/>
                <a:ea typeface="Encode Sans Semi Condensed"/>
                <a:cs typeface="Encode Sans Semi Condensed"/>
                <a:sym typeface="Encode Sans Semi Condensed"/>
              </a:rPr>
              <a:t>Read Out Loud</a:t>
            </a:r>
            <a:r>
              <a:rPr b="1" lang="en" sz="1400">
                <a:solidFill>
                  <a:srgbClr val="6AA84F"/>
                </a:solidFill>
                <a:highlight>
                  <a:srgbClr val="6AA84F"/>
                </a:highlight>
                <a:latin typeface="Encode Sans Semi Condensed"/>
                <a:ea typeface="Encode Sans Semi Condensed"/>
                <a:cs typeface="Encode Sans Semi Condensed"/>
                <a:sym typeface="Encode Sans Semi Condensed"/>
              </a:rPr>
              <a:t>.                                               </a:t>
            </a:r>
            <a:r>
              <a:rPr b="1" lang="en" sz="1400">
                <a:solidFill>
                  <a:srgbClr val="FFFFFF"/>
                </a:solidFill>
                <a:highlight>
                  <a:srgbClr val="6AA84F"/>
                </a:highlight>
                <a:latin typeface="Encode Sans Semi Condensed"/>
                <a:ea typeface="Encode Sans Semi Condensed"/>
                <a:cs typeface="Encode Sans Semi Condensed"/>
                <a:sym typeface="Encode Sans Semi Condensed"/>
              </a:rPr>
              <a:t>22</a:t>
            </a:r>
            <a:r>
              <a:rPr b="1" lang="en" sz="1400">
                <a:solidFill>
                  <a:srgbClr val="6AA84F"/>
                </a:solidFill>
                <a:highlight>
                  <a:srgbClr val="6AA84F"/>
                </a:highlight>
                <a:latin typeface="Encode Sans Semi Condensed"/>
                <a:ea typeface="Encode Sans Semi Condensed"/>
                <a:cs typeface="Encode Sans Semi Condensed"/>
                <a:sym typeface="Encode Sans Semi Condensed"/>
              </a:rPr>
              <a:t>                                             </a:t>
            </a:r>
            <a:r>
              <a:rPr b="1" lang="en" sz="1400">
                <a:solidFill>
                  <a:srgbClr val="FFFFFF"/>
                </a:solidFill>
                <a:highlight>
                  <a:srgbClr val="6AA84F"/>
                </a:highlight>
                <a:latin typeface="Encode Sans Semi Condensed"/>
                <a:ea typeface="Encode Sans Semi Condensed"/>
                <a:cs typeface="Encode Sans Semi Condensed"/>
                <a:sym typeface="Encode Sans Semi Condensed"/>
              </a:rPr>
              <a:t>.</a:t>
            </a:r>
            <a:endParaRPr b="1" sz="1400">
              <a:solidFill>
                <a:srgbClr val="6AA84F"/>
              </a:solidFill>
              <a:highlight>
                <a:srgbClr val="6AA84F"/>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F1C232"/>
                </a:highlight>
                <a:latin typeface="Encode Sans Semi Condensed"/>
                <a:ea typeface="Encode Sans Semi Condensed"/>
                <a:cs typeface="Encode Sans Semi Condensed"/>
                <a:sym typeface="Encode Sans Semi Condensed"/>
              </a:rPr>
              <a:t>Confusion</a:t>
            </a:r>
            <a:r>
              <a:rPr b="1" lang="en" sz="1400">
                <a:solidFill>
                  <a:srgbClr val="F1C232"/>
                </a:solidFill>
                <a:highlight>
                  <a:srgbClr val="F1C232"/>
                </a:highlight>
                <a:latin typeface="Encode Sans Semi Condensed"/>
                <a:ea typeface="Encode Sans Semi Condensed"/>
                <a:cs typeface="Encode Sans Semi Condensed"/>
                <a:sym typeface="Encode Sans Semi Condensed"/>
              </a:rPr>
              <a:t>.                                                        </a:t>
            </a:r>
            <a:r>
              <a:rPr b="1" lang="en" sz="1400">
                <a:solidFill>
                  <a:srgbClr val="FFFFFF"/>
                </a:solidFill>
                <a:highlight>
                  <a:srgbClr val="F1C232"/>
                </a:highlight>
                <a:latin typeface="Encode Sans Semi Condensed"/>
                <a:ea typeface="Encode Sans Semi Condensed"/>
                <a:cs typeface="Encode Sans Semi Condensed"/>
                <a:sym typeface="Encode Sans Semi Condensed"/>
              </a:rPr>
              <a:t>16</a:t>
            </a:r>
            <a:r>
              <a:rPr b="1" lang="en" sz="1400">
                <a:solidFill>
                  <a:srgbClr val="F1C232"/>
                </a:solidFill>
                <a:highlight>
                  <a:srgbClr val="F1C232"/>
                </a:highlight>
                <a:latin typeface="Encode Sans Semi Condensed"/>
                <a:ea typeface="Encode Sans Semi Condensed"/>
                <a:cs typeface="Encode Sans Semi Condensed"/>
                <a:sym typeface="Encode Sans Semi Condensed"/>
              </a:rPr>
              <a:t>                                                     </a:t>
            </a:r>
            <a:r>
              <a:rPr b="1" lang="en" sz="1400">
                <a:solidFill>
                  <a:srgbClr val="FFFFFF"/>
                </a:solidFill>
                <a:highlight>
                  <a:srgbClr val="F1C232"/>
                </a:highlight>
                <a:latin typeface="Encode Sans Semi Condensed"/>
                <a:ea typeface="Encode Sans Semi Condensed"/>
                <a:cs typeface="Encode Sans Semi Condensed"/>
                <a:sym typeface="Encode Sans Semi Condensed"/>
              </a:rPr>
              <a:t>.</a:t>
            </a:r>
            <a:endParaRPr b="1" sz="1400">
              <a:solidFill>
                <a:srgbClr val="F1C232"/>
              </a:solidFill>
              <a:highlight>
                <a:srgbClr val="F1C232"/>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E69138"/>
                </a:highlight>
                <a:latin typeface="Encode Sans Semi Condensed"/>
                <a:ea typeface="Encode Sans Semi Condensed"/>
                <a:cs typeface="Encode Sans Semi Condensed"/>
                <a:sym typeface="Encode Sans Semi Condensed"/>
              </a:rPr>
              <a:t>Wrong Page</a:t>
            </a:r>
            <a:r>
              <a:rPr b="1" lang="en" sz="1400">
                <a:solidFill>
                  <a:srgbClr val="E69138"/>
                </a:solidFill>
                <a:highlight>
                  <a:srgbClr val="E69138"/>
                </a:highlight>
                <a:latin typeface="Encode Sans Semi Condensed"/>
                <a:ea typeface="Encode Sans Semi Condensed"/>
                <a:cs typeface="Encode Sans Semi Condensed"/>
                <a:sym typeface="Encode Sans Semi Condensed"/>
              </a:rPr>
              <a:t>.                                                    </a:t>
            </a:r>
            <a:r>
              <a:rPr b="1" lang="en" sz="1400">
                <a:solidFill>
                  <a:srgbClr val="FFFFFF"/>
                </a:solidFill>
                <a:highlight>
                  <a:srgbClr val="E69138"/>
                </a:highlight>
                <a:latin typeface="Encode Sans Semi Condensed"/>
                <a:ea typeface="Encode Sans Semi Condensed"/>
                <a:cs typeface="Encode Sans Semi Condensed"/>
                <a:sym typeface="Encode Sans Semi Condensed"/>
              </a:rPr>
              <a:t>10</a:t>
            </a:r>
            <a:r>
              <a:rPr b="1" lang="en" sz="1400">
                <a:solidFill>
                  <a:srgbClr val="E69138"/>
                </a:solidFill>
                <a:highlight>
                  <a:srgbClr val="E69138"/>
                </a:highlight>
                <a:latin typeface="Encode Sans Semi Condensed"/>
                <a:ea typeface="Encode Sans Semi Condensed"/>
                <a:cs typeface="Encode Sans Semi Condensed"/>
                <a:sym typeface="Encode Sans Semi Condensed"/>
              </a:rPr>
              <a:t>                                              </a:t>
            </a:r>
            <a:r>
              <a:rPr b="1" lang="en" sz="1400">
                <a:solidFill>
                  <a:srgbClr val="FFFFFF"/>
                </a:solidFill>
                <a:highlight>
                  <a:srgbClr val="E69138"/>
                </a:highlight>
                <a:latin typeface="Encode Sans Semi Condensed"/>
                <a:ea typeface="Encode Sans Semi Condensed"/>
                <a:cs typeface="Encode Sans Semi Condensed"/>
                <a:sym typeface="Encode Sans Semi Condensed"/>
              </a:rPr>
              <a:t>.</a:t>
            </a:r>
            <a:endParaRPr b="1" sz="1400">
              <a:solidFill>
                <a:srgbClr val="E69138"/>
              </a:solidFill>
              <a:highlight>
                <a:srgbClr val="E69138"/>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3C78D8"/>
                </a:highlight>
                <a:latin typeface="Encode Sans Semi Condensed"/>
                <a:ea typeface="Encode Sans Semi Condensed"/>
                <a:cs typeface="Encode Sans Semi Condensed"/>
                <a:sym typeface="Encode Sans Semi Condensed"/>
              </a:rPr>
              <a:t>Looking Around</a:t>
            </a:r>
            <a:r>
              <a:rPr b="1" lang="en" sz="1400">
                <a:solidFill>
                  <a:srgbClr val="3C78D8"/>
                </a:solidFill>
                <a:highlight>
                  <a:srgbClr val="3C78D8"/>
                </a:highlight>
                <a:latin typeface="Encode Sans Semi Condensed"/>
                <a:ea typeface="Encode Sans Semi Condensed"/>
                <a:cs typeface="Encode Sans Semi Condensed"/>
                <a:sym typeface="Encode Sans Semi Condensed"/>
              </a:rPr>
              <a:t>.                                             </a:t>
            </a:r>
            <a:r>
              <a:rPr b="1" lang="en" sz="1400">
                <a:solidFill>
                  <a:srgbClr val="FFFFFF"/>
                </a:solidFill>
                <a:highlight>
                  <a:srgbClr val="3C78D8"/>
                </a:highlight>
                <a:latin typeface="Encode Sans Semi Condensed"/>
                <a:ea typeface="Encode Sans Semi Condensed"/>
                <a:cs typeface="Encode Sans Semi Condensed"/>
                <a:sym typeface="Encode Sans Semi Condensed"/>
              </a:rPr>
              <a:t>15</a:t>
            </a:r>
            <a:r>
              <a:rPr b="1" lang="en" sz="1400">
                <a:solidFill>
                  <a:srgbClr val="3C78D8"/>
                </a:solidFill>
                <a:highlight>
                  <a:srgbClr val="3C78D8"/>
                </a:highlight>
                <a:latin typeface="Encode Sans Semi Condensed"/>
                <a:ea typeface="Encode Sans Semi Condensed"/>
                <a:cs typeface="Encode Sans Semi Condensed"/>
                <a:sym typeface="Encode Sans Semi Condensed"/>
              </a:rPr>
              <a:t>                                                            </a:t>
            </a:r>
            <a:r>
              <a:rPr b="1" lang="en" sz="1400">
                <a:solidFill>
                  <a:srgbClr val="FFFFFF"/>
                </a:solidFill>
                <a:highlight>
                  <a:srgbClr val="3C78D8"/>
                </a:highlight>
                <a:latin typeface="Encode Sans Semi Condensed"/>
                <a:ea typeface="Encode Sans Semi Condensed"/>
                <a:cs typeface="Encode Sans Semi Condensed"/>
                <a:sym typeface="Encode Sans Semi Condensed"/>
              </a:rPr>
              <a:t>.</a:t>
            </a:r>
            <a:endParaRPr b="1" sz="1400">
              <a:solidFill>
                <a:srgbClr val="3C78D8"/>
              </a:solidFill>
              <a:highlight>
                <a:srgbClr val="3C78D8"/>
              </a:highlight>
              <a:latin typeface="Encode Sans Semi Condensed"/>
              <a:ea typeface="Encode Sans Semi Condensed"/>
              <a:cs typeface="Encode Sans Semi Condensed"/>
              <a:sym typeface="Encode Sans Semi Condensed"/>
            </a:endParaRPr>
          </a:p>
          <a:p>
            <a:pPr indent="-317500" lvl="0" marL="4572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674EA7"/>
                </a:highlight>
                <a:latin typeface="Encode Sans Semi Condensed"/>
                <a:ea typeface="Encode Sans Semi Condensed"/>
                <a:cs typeface="Encode Sans Semi Condensed"/>
                <a:sym typeface="Encode Sans Semi Condensed"/>
              </a:rPr>
              <a:t>Other Feedback</a:t>
            </a:r>
            <a:r>
              <a:rPr b="1" lang="en" sz="1400">
                <a:solidFill>
                  <a:srgbClr val="674EA7"/>
                </a:solidFill>
                <a:highlight>
                  <a:srgbClr val="674EA7"/>
                </a:highlight>
                <a:latin typeface="Encode Sans Semi Condensed"/>
                <a:ea typeface="Encode Sans Semi Condensed"/>
                <a:cs typeface="Encode Sans Semi Condensed"/>
                <a:sym typeface="Encode Sans Semi Condensed"/>
              </a:rPr>
              <a:t>.                                               </a:t>
            </a:r>
            <a:r>
              <a:rPr b="1" lang="en" sz="1400">
                <a:solidFill>
                  <a:srgbClr val="FFFFFF"/>
                </a:solidFill>
                <a:highlight>
                  <a:srgbClr val="674EA7"/>
                </a:highlight>
                <a:latin typeface="Encode Sans Semi Condensed"/>
                <a:ea typeface="Encode Sans Semi Condensed"/>
                <a:cs typeface="Encode Sans Semi Condensed"/>
                <a:sym typeface="Encode Sans Semi Condensed"/>
              </a:rPr>
              <a:t>7</a:t>
            </a:r>
            <a:r>
              <a:rPr b="1" lang="en" sz="1400">
                <a:solidFill>
                  <a:srgbClr val="674EA7"/>
                </a:solidFill>
                <a:highlight>
                  <a:srgbClr val="674EA7"/>
                </a:highlight>
                <a:latin typeface="Encode Sans Semi Condensed"/>
                <a:ea typeface="Encode Sans Semi Condensed"/>
                <a:cs typeface="Encode Sans Semi Condensed"/>
                <a:sym typeface="Encode Sans Semi Condensed"/>
              </a:rPr>
              <a:t>                                              </a:t>
            </a:r>
            <a:r>
              <a:rPr b="1" lang="en" sz="1400">
                <a:solidFill>
                  <a:srgbClr val="FFFFFF"/>
                </a:solidFill>
                <a:highlight>
                  <a:srgbClr val="674EA7"/>
                </a:highlight>
                <a:latin typeface="Encode Sans Semi Condensed"/>
                <a:ea typeface="Encode Sans Semi Condensed"/>
                <a:cs typeface="Encode Sans Semi Condensed"/>
                <a:sym typeface="Encode Sans Semi Condensed"/>
              </a:rPr>
              <a:t>.</a:t>
            </a:r>
            <a:endParaRPr b="1" sz="1400">
              <a:solidFill>
                <a:srgbClr val="674EA7"/>
              </a:solidFill>
              <a:highlight>
                <a:srgbClr val="674EA7"/>
              </a:highlight>
              <a:latin typeface="Encode Sans Semi Condensed"/>
              <a:ea typeface="Encode Sans Semi Condensed"/>
              <a:cs typeface="Encode Sans Semi Condensed"/>
              <a:sym typeface="Encode Sans Semi Condensed"/>
            </a:endParaRPr>
          </a:p>
          <a:p>
            <a:pPr indent="-317500" lvl="1" marL="9144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8E7CC3"/>
                </a:highlight>
                <a:latin typeface="Encode Sans Semi Condensed"/>
                <a:ea typeface="Encode Sans Semi Condensed"/>
                <a:cs typeface="Encode Sans Semi Condensed"/>
                <a:sym typeface="Encode Sans Semi Condensed"/>
              </a:rPr>
              <a:t>Map/Image</a:t>
            </a:r>
            <a:r>
              <a:rPr b="1" lang="en" sz="1400">
                <a:solidFill>
                  <a:srgbClr val="8E7CC3"/>
                </a:solidFill>
                <a:highlight>
                  <a:srgbClr val="8E7CC3"/>
                </a:highlight>
                <a:latin typeface="Encode Sans Semi Condensed"/>
                <a:ea typeface="Encode Sans Semi Condensed"/>
                <a:cs typeface="Encode Sans Semi Condensed"/>
                <a:sym typeface="Encode Sans Semi Condensed"/>
              </a:rPr>
              <a:t>. </a:t>
            </a:r>
            <a:r>
              <a:rPr b="1" lang="en" sz="1400">
                <a:solidFill>
                  <a:srgbClr val="674EA7"/>
                </a:solidFill>
                <a:highlight>
                  <a:srgbClr val="8E7CC3"/>
                </a:highlight>
                <a:latin typeface="Encode Sans Semi Condensed"/>
                <a:ea typeface="Encode Sans Semi Condensed"/>
                <a:cs typeface="Encode Sans Semi Condensed"/>
                <a:sym typeface="Encode Sans Semi Condensed"/>
              </a:rPr>
              <a:t>                                           </a:t>
            </a:r>
            <a:r>
              <a:rPr b="1" lang="en" sz="1400">
                <a:solidFill>
                  <a:srgbClr val="FFFFFF"/>
                </a:solidFill>
                <a:highlight>
                  <a:srgbClr val="8E7CC3"/>
                </a:highlight>
                <a:latin typeface="Encode Sans Semi Condensed"/>
                <a:ea typeface="Encode Sans Semi Condensed"/>
                <a:cs typeface="Encode Sans Semi Condensed"/>
                <a:sym typeface="Encode Sans Semi Condensed"/>
              </a:rPr>
              <a:t>2</a:t>
            </a:r>
            <a:r>
              <a:rPr b="1" lang="en" sz="1400">
                <a:solidFill>
                  <a:srgbClr val="674EA7"/>
                </a:solidFill>
                <a:highlight>
                  <a:srgbClr val="8E7CC3"/>
                </a:highlight>
                <a:latin typeface="Encode Sans Semi Condensed"/>
                <a:ea typeface="Encode Sans Semi Condensed"/>
                <a:cs typeface="Encode Sans Semi Condensed"/>
                <a:sym typeface="Encode Sans Semi Condensed"/>
              </a:rPr>
              <a:t>                               </a:t>
            </a:r>
            <a:r>
              <a:rPr b="1" lang="en" sz="1400">
                <a:solidFill>
                  <a:srgbClr val="FFFFFF"/>
                </a:solidFill>
                <a:highlight>
                  <a:srgbClr val="8E7CC3"/>
                </a:highlight>
                <a:latin typeface="Encode Sans Semi Condensed"/>
                <a:ea typeface="Encode Sans Semi Condensed"/>
                <a:cs typeface="Encode Sans Semi Condensed"/>
                <a:sym typeface="Encode Sans Semi Condensed"/>
              </a:rPr>
              <a:t>.</a:t>
            </a:r>
            <a:endParaRPr b="1" sz="1400">
              <a:solidFill>
                <a:srgbClr val="674EA7"/>
              </a:solidFill>
              <a:highlight>
                <a:srgbClr val="8E7CC3"/>
              </a:highlight>
              <a:latin typeface="Encode Sans Semi Condensed"/>
              <a:ea typeface="Encode Sans Semi Condensed"/>
              <a:cs typeface="Encode Sans Semi Condensed"/>
              <a:sym typeface="Encode Sans Semi Condensed"/>
            </a:endParaRPr>
          </a:p>
          <a:p>
            <a:pPr indent="-317500" lvl="1" marL="9144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8E7CC3"/>
                </a:highlight>
                <a:latin typeface="Encode Sans Semi Condensed"/>
                <a:ea typeface="Encode Sans Semi Condensed"/>
                <a:cs typeface="Encode Sans Semi Condensed"/>
                <a:sym typeface="Encode Sans Semi Condensed"/>
              </a:rPr>
              <a:t>Earth Week</a:t>
            </a:r>
            <a:r>
              <a:rPr b="1" lang="en" sz="1400">
                <a:solidFill>
                  <a:srgbClr val="8E7CC3"/>
                </a:solidFill>
                <a:highlight>
                  <a:srgbClr val="8E7CC3"/>
                </a:highlight>
                <a:latin typeface="Encode Sans Semi Condensed"/>
                <a:ea typeface="Encode Sans Semi Condensed"/>
                <a:cs typeface="Encode Sans Semi Condensed"/>
                <a:sym typeface="Encode Sans Semi Condensed"/>
              </a:rPr>
              <a:t>.       </a:t>
            </a:r>
            <a:r>
              <a:rPr b="1" lang="en" sz="1400">
                <a:solidFill>
                  <a:srgbClr val="674EA7"/>
                </a:solidFill>
                <a:highlight>
                  <a:srgbClr val="8E7CC3"/>
                </a:highlight>
                <a:latin typeface="Encode Sans Semi Condensed"/>
                <a:ea typeface="Encode Sans Semi Condensed"/>
                <a:cs typeface="Encode Sans Semi Condensed"/>
                <a:sym typeface="Encode Sans Semi Condensed"/>
              </a:rPr>
              <a:t>                                    </a:t>
            </a:r>
            <a:r>
              <a:rPr b="1" lang="en" sz="1400">
                <a:solidFill>
                  <a:srgbClr val="FFFFFF"/>
                </a:solidFill>
                <a:highlight>
                  <a:srgbClr val="8E7CC3"/>
                </a:highlight>
                <a:latin typeface="Encode Sans Semi Condensed"/>
                <a:ea typeface="Encode Sans Semi Condensed"/>
                <a:cs typeface="Encode Sans Semi Condensed"/>
                <a:sym typeface="Encode Sans Semi Condensed"/>
              </a:rPr>
              <a:t>4</a:t>
            </a:r>
            <a:r>
              <a:rPr b="1" lang="en" sz="1400">
                <a:solidFill>
                  <a:srgbClr val="674EA7"/>
                </a:solidFill>
                <a:highlight>
                  <a:srgbClr val="8E7CC3"/>
                </a:highlight>
                <a:latin typeface="Encode Sans Semi Condensed"/>
                <a:ea typeface="Encode Sans Semi Condensed"/>
                <a:cs typeface="Encode Sans Semi Condensed"/>
                <a:sym typeface="Encode Sans Semi Condensed"/>
              </a:rPr>
              <a:t>                           </a:t>
            </a:r>
            <a:r>
              <a:rPr b="1" lang="en" sz="1400">
                <a:solidFill>
                  <a:srgbClr val="FFFFFF"/>
                </a:solidFill>
                <a:highlight>
                  <a:srgbClr val="8E7CC3"/>
                </a:highlight>
                <a:latin typeface="Encode Sans Semi Condensed"/>
                <a:ea typeface="Encode Sans Semi Condensed"/>
                <a:cs typeface="Encode Sans Semi Condensed"/>
                <a:sym typeface="Encode Sans Semi Condensed"/>
              </a:rPr>
              <a:t>.</a:t>
            </a:r>
            <a:endParaRPr b="1" sz="1400">
              <a:solidFill>
                <a:srgbClr val="FFFFFF"/>
              </a:solidFill>
              <a:highlight>
                <a:srgbClr val="8E7CC3"/>
              </a:highlight>
              <a:latin typeface="Encode Sans Semi Condensed"/>
              <a:ea typeface="Encode Sans Semi Condensed"/>
              <a:cs typeface="Encode Sans Semi Condensed"/>
              <a:sym typeface="Encode Sans Semi Condensed"/>
            </a:endParaRPr>
          </a:p>
          <a:p>
            <a:pPr indent="-317500" lvl="1" marL="914400" rtl="0" algn="l">
              <a:lnSpc>
                <a:spcPct val="115000"/>
              </a:lnSpc>
              <a:spcBef>
                <a:spcPts val="600"/>
              </a:spcBef>
              <a:spcAft>
                <a:spcPts val="0"/>
              </a:spcAft>
              <a:buClr>
                <a:srgbClr val="FFFFFF"/>
              </a:buClr>
              <a:buSzPts val="1400"/>
              <a:buFont typeface="Encode Sans Semi Condensed"/>
              <a:buChar char="▸"/>
            </a:pPr>
            <a:r>
              <a:rPr b="1" lang="en" sz="1400">
                <a:solidFill>
                  <a:srgbClr val="FFFFFF"/>
                </a:solidFill>
                <a:highlight>
                  <a:srgbClr val="8E7CC3"/>
                </a:highlight>
                <a:latin typeface="Encode Sans Semi Condensed"/>
                <a:ea typeface="Encode Sans Semi Condensed"/>
                <a:cs typeface="Encode Sans Semi Condensed"/>
                <a:sym typeface="Encode Sans Semi Condensed"/>
              </a:rPr>
              <a:t>Excited</a:t>
            </a:r>
            <a:r>
              <a:rPr b="1" lang="en" sz="1400">
                <a:solidFill>
                  <a:srgbClr val="8E7CC3"/>
                </a:solidFill>
                <a:highlight>
                  <a:srgbClr val="8E7CC3"/>
                </a:highlight>
                <a:latin typeface="Encode Sans Semi Condensed"/>
                <a:ea typeface="Encode Sans Semi Condensed"/>
                <a:cs typeface="Encode Sans Semi Condensed"/>
                <a:sym typeface="Encode Sans Semi Condensed"/>
              </a:rPr>
              <a:t>.          </a:t>
            </a:r>
            <a:r>
              <a:rPr b="1" lang="en" sz="1400">
                <a:solidFill>
                  <a:srgbClr val="674EA7"/>
                </a:solidFill>
                <a:highlight>
                  <a:srgbClr val="8E7CC3"/>
                </a:highlight>
                <a:latin typeface="Encode Sans Semi Condensed"/>
                <a:ea typeface="Encode Sans Semi Condensed"/>
                <a:cs typeface="Encode Sans Semi Condensed"/>
                <a:sym typeface="Encode Sans Semi Condensed"/>
              </a:rPr>
              <a:t>                                          </a:t>
            </a:r>
            <a:r>
              <a:rPr b="1" lang="en" sz="1400">
                <a:solidFill>
                  <a:srgbClr val="FFFFFF"/>
                </a:solidFill>
                <a:highlight>
                  <a:srgbClr val="8E7CC3"/>
                </a:highlight>
                <a:latin typeface="Encode Sans Semi Condensed"/>
                <a:ea typeface="Encode Sans Semi Condensed"/>
                <a:cs typeface="Encode Sans Semi Condensed"/>
                <a:sym typeface="Encode Sans Semi Condensed"/>
              </a:rPr>
              <a:t>1</a:t>
            </a:r>
            <a:r>
              <a:rPr b="1" lang="en" sz="1400">
                <a:solidFill>
                  <a:srgbClr val="674EA7"/>
                </a:solidFill>
                <a:highlight>
                  <a:srgbClr val="8E7CC3"/>
                </a:highlight>
                <a:latin typeface="Encode Sans Semi Condensed"/>
                <a:ea typeface="Encode Sans Semi Condensed"/>
                <a:cs typeface="Encode Sans Semi Condensed"/>
                <a:sym typeface="Encode Sans Semi Condensed"/>
              </a:rPr>
              <a:t>                                       </a:t>
            </a:r>
            <a:r>
              <a:rPr b="1" lang="en" sz="1400">
                <a:solidFill>
                  <a:srgbClr val="FFFFFF"/>
                </a:solidFill>
                <a:highlight>
                  <a:srgbClr val="8E7CC3"/>
                </a:highlight>
                <a:latin typeface="Encode Sans Semi Condensed"/>
                <a:ea typeface="Encode Sans Semi Condensed"/>
                <a:cs typeface="Encode Sans Semi Condensed"/>
                <a:sym typeface="Encode Sans Semi Condensed"/>
              </a:rPr>
              <a:t>.</a:t>
            </a:r>
            <a:endParaRPr b="1" sz="1400">
              <a:solidFill>
                <a:srgbClr val="FFFFFF"/>
              </a:solidFill>
              <a:highlight>
                <a:srgbClr val="8E7CC3"/>
              </a:highlight>
              <a:latin typeface="Encode Sans Semi Condensed"/>
              <a:ea typeface="Encode Sans Semi Condensed"/>
              <a:cs typeface="Encode Sans Semi Condensed"/>
              <a:sym typeface="Encode Sans Semi Condensed"/>
            </a:endParaRPr>
          </a:p>
          <a:p>
            <a:pPr indent="0" lvl="0" marL="0" rtl="0" algn="l">
              <a:lnSpc>
                <a:spcPct val="115000"/>
              </a:lnSpc>
              <a:spcBef>
                <a:spcPts val="600"/>
              </a:spcBef>
              <a:spcAft>
                <a:spcPts val="0"/>
              </a:spcAft>
              <a:buSzPts val="2400"/>
              <a:buNone/>
            </a:pPr>
            <a:r>
              <a:t/>
            </a:r>
            <a:endParaRPr/>
          </a:p>
        </p:txBody>
      </p:sp>
      <p:pic>
        <p:nvPicPr>
          <p:cNvPr id="218" name="Google Shape;218;g7a73f33d1f_0_2"/>
          <p:cNvPicPr preferRelativeResize="0"/>
          <p:nvPr/>
        </p:nvPicPr>
        <p:blipFill>
          <a:blip r:embed="rId3">
            <a:alphaModFix/>
          </a:blip>
          <a:stretch>
            <a:fillRect/>
          </a:stretch>
        </p:blipFill>
        <p:spPr>
          <a:xfrm>
            <a:off x="4976950" y="1706200"/>
            <a:ext cx="3954596" cy="2965924"/>
          </a:xfrm>
          <a:prstGeom prst="rect">
            <a:avLst/>
          </a:prstGeom>
          <a:noFill/>
          <a:ln>
            <a:noFill/>
          </a:ln>
          <a:effectLst>
            <a:outerShdw blurRad="142875" rotWithShape="0" algn="bl" dir="2460000" dist="571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g6bdf9b00bd_1_1"/>
          <p:cNvSpPr txBox="1"/>
          <p:nvPr>
            <p:ph type="title"/>
          </p:nvPr>
        </p:nvSpPr>
        <p:spPr>
          <a:xfrm>
            <a:off x="533400" y="277650"/>
            <a:ext cx="7499700" cy="895800"/>
          </a:xfrm>
          <a:prstGeom prst="rect">
            <a:avLst/>
          </a:prstGeom>
          <a:noFill/>
          <a:ln>
            <a:noFill/>
          </a:ln>
          <a:effectLst>
            <a:outerShdw blurRad="28575" rotWithShape="0" algn="bl" dir="5400000" dist="9525">
              <a:schemeClr val="dk1">
                <a:alpha val="14900"/>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sz="2400"/>
              <a:t>Data Analytics - (10/30/17 - 11/5/2019)</a:t>
            </a:r>
            <a:endParaRPr sz="2400"/>
          </a:p>
        </p:txBody>
      </p:sp>
      <p:sp>
        <p:nvSpPr>
          <p:cNvPr id="224" name="Google Shape;224;g6bdf9b00bd_1_1"/>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25" name="Google Shape;225;g6bdf9b00bd_1_1"/>
          <p:cNvSpPr txBox="1"/>
          <p:nvPr>
            <p:ph idx="4294967295" type="body"/>
          </p:nvPr>
        </p:nvSpPr>
        <p:spPr>
          <a:xfrm>
            <a:off x="533400" y="1706200"/>
            <a:ext cx="7555500" cy="30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400"/>
              <a:buNone/>
            </a:pPr>
            <a:r>
              <a:t/>
            </a:r>
            <a:endParaRPr sz="1800"/>
          </a:p>
          <a:p>
            <a:pPr indent="0" lvl="0" marL="0" rtl="0" algn="l">
              <a:lnSpc>
                <a:spcPct val="115000"/>
              </a:lnSpc>
              <a:spcBef>
                <a:spcPts val="600"/>
              </a:spcBef>
              <a:spcAft>
                <a:spcPts val="0"/>
              </a:spcAft>
              <a:buSzPts val="2400"/>
              <a:buNone/>
            </a:pPr>
            <a:r>
              <a:t/>
            </a:r>
            <a:endParaRPr sz="1800"/>
          </a:p>
        </p:txBody>
      </p:sp>
      <p:pic>
        <p:nvPicPr>
          <p:cNvPr id="226" name="Google Shape;226;g6bdf9b00bd_1_1"/>
          <p:cNvPicPr preferRelativeResize="0"/>
          <p:nvPr/>
        </p:nvPicPr>
        <p:blipFill>
          <a:blip r:embed="rId3">
            <a:alphaModFix/>
          </a:blip>
          <a:stretch>
            <a:fillRect/>
          </a:stretch>
        </p:blipFill>
        <p:spPr>
          <a:xfrm>
            <a:off x="4966651" y="1249650"/>
            <a:ext cx="3414475" cy="2100450"/>
          </a:xfrm>
          <a:prstGeom prst="rect">
            <a:avLst/>
          </a:prstGeom>
          <a:noFill/>
          <a:ln>
            <a:noFill/>
          </a:ln>
        </p:spPr>
      </p:pic>
      <p:pic>
        <p:nvPicPr>
          <p:cNvPr id="227" name="Google Shape;227;g6bdf9b00bd_1_1"/>
          <p:cNvPicPr preferRelativeResize="0"/>
          <p:nvPr/>
        </p:nvPicPr>
        <p:blipFill>
          <a:blip r:embed="rId4">
            <a:alphaModFix/>
          </a:blip>
          <a:stretch>
            <a:fillRect/>
          </a:stretch>
        </p:blipFill>
        <p:spPr>
          <a:xfrm>
            <a:off x="5187050" y="3159447"/>
            <a:ext cx="2973675" cy="1892225"/>
          </a:xfrm>
          <a:prstGeom prst="rect">
            <a:avLst/>
          </a:prstGeom>
          <a:noFill/>
          <a:ln>
            <a:noFill/>
          </a:ln>
        </p:spPr>
      </p:pic>
      <p:sp>
        <p:nvSpPr>
          <p:cNvPr id="228" name="Google Shape;228;g6bdf9b00bd_1_1"/>
          <p:cNvSpPr txBox="1"/>
          <p:nvPr/>
        </p:nvSpPr>
        <p:spPr>
          <a:xfrm>
            <a:off x="-587025" y="1519900"/>
            <a:ext cx="5870400" cy="34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Encode Sans Semi Condensed"/>
                <a:ea typeface="Encode Sans Semi Condensed"/>
                <a:cs typeface="Encode Sans Semi Condensed"/>
                <a:sym typeface="Encode Sans Semi Condensed"/>
              </a:rPr>
              <a:t>Top 10 Pages Visited </a:t>
            </a:r>
            <a:endParaRPr b="1" sz="1600">
              <a:latin typeface="Encode Sans Semi Condensed"/>
              <a:ea typeface="Encode Sans Semi Condensed"/>
              <a:cs typeface="Encode Sans Semi Condensed"/>
              <a:sym typeface="Encode Sans Semi Condensed"/>
            </a:endParaRPr>
          </a:p>
          <a:p>
            <a:pPr indent="0" lvl="0" marL="0" rtl="0" algn="ctr">
              <a:lnSpc>
                <a:spcPct val="115000"/>
              </a:lnSpc>
              <a:spcBef>
                <a:spcPts val="0"/>
              </a:spcBef>
              <a:spcAft>
                <a:spcPts val="0"/>
              </a:spcAft>
              <a:buNone/>
            </a:pPr>
            <a:r>
              <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sustainability/programs-initiatives/campus-garden</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sustainability/campus-operations/grounds</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sustainability/about-us</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sustainability/campus-operations/food</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sustainability/academics/degrees</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sustainability/mission-vision-commitment</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sustainability/campus-operations</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sustainability/programs-initiatives/earth-week</a:t>
            </a:r>
            <a:endParaRPr sz="1600">
              <a:latin typeface="Encode Sans Semi Condensed"/>
              <a:ea typeface="Encode Sans Semi Condensed"/>
              <a:cs typeface="Encode Sans Semi Condensed"/>
              <a:sym typeface="Encode Sans Semi Condensed"/>
            </a:endParaRPr>
          </a:p>
          <a:p>
            <a:pPr indent="-330200" lvl="0" marL="1371600" rtl="0" algn="l">
              <a:lnSpc>
                <a:spcPct val="115000"/>
              </a:lnSpc>
              <a:spcBef>
                <a:spcPts val="0"/>
              </a:spcBef>
              <a:spcAft>
                <a:spcPts val="0"/>
              </a:spcAft>
              <a:buSzPts val="1600"/>
              <a:buFont typeface="Encode Sans Semi Condensed"/>
              <a:buAutoNum type="arabicPeriod"/>
            </a:pPr>
            <a:r>
              <a:rPr lang="en" sz="1600">
                <a:latin typeface="Encode Sans Semi Condensed"/>
                <a:ea typeface="Encode Sans Semi Condensed"/>
                <a:cs typeface="Encode Sans Semi Condensed"/>
                <a:sym typeface="Encode Sans Semi Condensed"/>
              </a:rPr>
              <a:t>sustainability/sustainability-action-plan</a:t>
            </a:r>
            <a:endParaRPr sz="1600">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g794417b17d_0_11"/>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0"/>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Our Findings</a:t>
            </a:r>
            <a:endParaRPr/>
          </a:p>
        </p:txBody>
      </p:sp>
      <p:sp>
        <p:nvSpPr>
          <p:cNvPr id="234" name="Google Shape;234;g794417b17d_0_11"/>
          <p:cNvSpPr txBox="1"/>
          <p:nvPr>
            <p:ph idx="1" type="subTitle"/>
          </p:nvPr>
        </p:nvSpPr>
        <p:spPr>
          <a:xfrm>
            <a:off x="2444650" y="2276025"/>
            <a:ext cx="5733300" cy="37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a:t>What are we looking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g794417b17d_0_289"/>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We Found </a:t>
            </a:r>
            <a:endParaRPr sz="1100"/>
          </a:p>
        </p:txBody>
      </p:sp>
      <p:sp>
        <p:nvSpPr>
          <p:cNvPr id="240" name="Google Shape;240;g794417b17d_0_289"/>
          <p:cNvSpPr txBox="1"/>
          <p:nvPr>
            <p:ph idx="1" type="body"/>
          </p:nvPr>
        </p:nvSpPr>
        <p:spPr>
          <a:xfrm>
            <a:off x="710350" y="1706275"/>
            <a:ext cx="4650300" cy="3064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Lack of familiarity with Sustainability Office</a:t>
            </a:r>
            <a:endParaRPr sz="1800"/>
          </a:p>
          <a:p>
            <a:pPr indent="-342900" lvl="0" marL="457200" rtl="0" algn="l">
              <a:spcBef>
                <a:spcPts val="0"/>
              </a:spcBef>
              <a:spcAft>
                <a:spcPts val="0"/>
              </a:spcAft>
              <a:buSzPts val="1800"/>
              <a:buChar char="⊳"/>
            </a:pPr>
            <a:r>
              <a:rPr lang="en" sz="1800"/>
              <a:t>Knowledge of sustainability is limited to environmental</a:t>
            </a:r>
            <a:endParaRPr sz="1800"/>
          </a:p>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Similar information on different pages of website</a:t>
            </a:r>
            <a:endParaRPr sz="1800"/>
          </a:p>
          <a:p>
            <a:pPr indent="-342900" lvl="0" marL="457200" rtl="0" algn="l">
              <a:spcBef>
                <a:spcPts val="0"/>
              </a:spcBef>
              <a:spcAft>
                <a:spcPts val="0"/>
              </a:spcAft>
              <a:buSzPts val="1800"/>
              <a:buChar char="⊳"/>
            </a:pPr>
            <a:r>
              <a:rPr lang="en" sz="1800"/>
              <a:t>Smaller low-level issues</a:t>
            </a:r>
            <a:endParaRPr sz="1800"/>
          </a:p>
        </p:txBody>
      </p:sp>
      <p:sp>
        <p:nvSpPr>
          <p:cNvPr id="241" name="Google Shape;241;g794417b17d_0_289"/>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42" name="Google Shape;242;g794417b17d_0_289"/>
          <p:cNvPicPr preferRelativeResize="0"/>
          <p:nvPr/>
        </p:nvPicPr>
        <p:blipFill>
          <a:blip r:embed="rId3">
            <a:alphaModFix/>
          </a:blip>
          <a:stretch>
            <a:fillRect/>
          </a:stretch>
        </p:blipFill>
        <p:spPr>
          <a:xfrm>
            <a:off x="5572750" y="1630075"/>
            <a:ext cx="3182901" cy="2387199"/>
          </a:xfrm>
          <a:prstGeom prst="rect">
            <a:avLst/>
          </a:prstGeom>
          <a:noFill/>
          <a:ln>
            <a:noFill/>
          </a:ln>
          <a:effectLst>
            <a:outerShdw blurRad="142875" rotWithShape="0" algn="bl" dir="2100000" dist="571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g794417b17d_0_16"/>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0"/>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Personas and Scenarios</a:t>
            </a:r>
            <a:endParaRPr/>
          </a:p>
        </p:txBody>
      </p:sp>
      <p:sp>
        <p:nvSpPr>
          <p:cNvPr id="248" name="Google Shape;248;g794417b17d_0_16"/>
          <p:cNvSpPr txBox="1"/>
          <p:nvPr>
            <p:ph idx="1" type="subTitle"/>
          </p:nvPr>
        </p:nvSpPr>
        <p:spPr>
          <a:xfrm>
            <a:off x="2444650" y="2276025"/>
            <a:ext cx="5733300" cy="37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a:t>Who are our users?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grpSp>
        <p:nvGrpSpPr>
          <p:cNvPr id="253" name="Google Shape;253;g794417b17d_0_30"/>
          <p:cNvGrpSpPr/>
          <p:nvPr/>
        </p:nvGrpSpPr>
        <p:grpSpPr>
          <a:xfrm>
            <a:off x="5868150" y="2091699"/>
            <a:ext cx="3193800" cy="1187100"/>
            <a:chOff x="5868150" y="2091699"/>
            <a:chExt cx="3193800" cy="1187100"/>
          </a:xfrm>
        </p:grpSpPr>
        <p:sp>
          <p:nvSpPr>
            <p:cNvPr id="254" name="Google Shape;254;g794417b17d_0_30"/>
            <p:cNvSpPr/>
            <p:nvPr/>
          </p:nvSpPr>
          <p:spPr>
            <a:xfrm>
              <a:off x="5950150" y="2206413"/>
              <a:ext cx="31017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794417b17d_0_30"/>
            <p:cNvSpPr txBox="1"/>
            <p:nvPr/>
          </p:nvSpPr>
          <p:spPr>
            <a:xfrm>
              <a:off x="5868150" y="2091699"/>
              <a:ext cx="3193800" cy="11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Goals</a:t>
              </a:r>
              <a:endParaRPr>
                <a:latin typeface="Satisfy"/>
                <a:ea typeface="Satisfy"/>
                <a:cs typeface="Satisfy"/>
                <a:sym typeface="Satisfy"/>
              </a:endParaRPr>
            </a:p>
            <a:p>
              <a:pPr indent="0" lvl="0" marL="0" rtl="0" algn="ctr">
                <a:spcBef>
                  <a:spcPts val="0"/>
                </a:spcBef>
                <a:spcAft>
                  <a:spcPts val="0"/>
                </a:spcAft>
                <a:buNone/>
              </a:pPr>
              <a:r>
                <a:t/>
              </a:r>
              <a:endParaRPr sz="200">
                <a:latin typeface="Satisfy"/>
                <a:ea typeface="Satisfy"/>
                <a:cs typeface="Satisfy"/>
                <a:sym typeface="Satisfy"/>
              </a:endParaRPr>
            </a:p>
            <a:p>
              <a:pPr indent="-292100" lvl="0" marL="457200" rtl="0" algn="l">
                <a:spcBef>
                  <a:spcPts val="0"/>
                </a:spcBef>
                <a:spcAft>
                  <a:spcPts val="0"/>
                </a:spcAft>
                <a:buClr>
                  <a:srgbClr val="000000"/>
                </a:buClr>
                <a:buSzPts val="1000"/>
                <a:buFont typeface="Indie Flower"/>
                <a:buChar char="❖"/>
              </a:pPr>
              <a:r>
                <a:rPr lang="en" sz="1000">
                  <a:latin typeface="Indie Flower"/>
                  <a:ea typeface="Indie Flower"/>
                  <a:cs typeface="Indie Flower"/>
                  <a:sym typeface="Indie Flower"/>
                </a:rPr>
                <a:t>Excel in studies</a:t>
              </a:r>
              <a:endParaRPr sz="1000">
                <a:latin typeface="Indie Flower"/>
                <a:ea typeface="Indie Flower"/>
                <a:cs typeface="Indie Flower"/>
                <a:sym typeface="Indie Flower"/>
              </a:endParaRPr>
            </a:p>
            <a:p>
              <a:pPr indent="-292100" lvl="0" marL="457200" rtl="0" algn="l">
                <a:spcBef>
                  <a:spcPts val="0"/>
                </a:spcBef>
                <a:spcAft>
                  <a:spcPts val="0"/>
                </a:spcAft>
                <a:buClr>
                  <a:srgbClr val="595959"/>
                </a:buClr>
                <a:buSzPts val="1000"/>
                <a:buFont typeface="Indie Flower"/>
                <a:buChar char="❖"/>
              </a:pPr>
              <a:r>
                <a:rPr lang="en" sz="1000">
                  <a:latin typeface="Indie Flower"/>
                  <a:ea typeface="Indie Flower"/>
                  <a:cs typeface="Indie Flower"/>
                  <a:sym typeface="Indie Flower"/>
                </a:rPr>
                <a:t>Support “common good”, without compromising self</a:t>
              </a:r>
              <a:endParaRPr sz="1000">
                <a:latin typeface="Indie Flower"/>
                <a:ea typeface="Indie Flower"/>
                <a:cs typeface="Indie Flower"/>
                <a:sym typeface="Indie Flower"/>
              </a:endParaRPr>
            </a:p>
            <a:p>
              <a:pPr indent="-292100" lvl="0" marL="457200" rtl="0" algn="l">
                <a:spcBef>
                  <a:spcPts val="0"/>
                </a:spcBef>
                <a:spcAft>
                  <a:spcPts val="0"/>
                </a:spcAft>
                <a:buClr>
                  <a:srgbClr val="595959"/>
                </a:buClr>
                <a:buSzPts val="1000"/>
                <a:buFont typeface="Indie Flower"/>
                <a:buChar char="❖"/>
              </a:pPr>
              <a:r>
                <a:rPr lang="en" sz="1000">
                  <a:latin typeface="Indie Flower"/>
                  <a:ea typeface="Indie Flower"/>
                  <a:cs typeface="Indie Flower"/>
                  <a:sym typeface="Indie Flower"/>
                </a:rPr>
                <a:t>Graduate and get a job to help pay off college debt</a:t>
              </a:r>
              <a:endParaRPr sz="1000">
                <a:latin typeface="Indie Flower"/>
                <a:ea typeface="Indie Flower"/>
                <a:cs typeface="Indie Flower"/>
                <a:sym typeface="Indie Flower"/>
              </a:endParaRPr>
            </a:p>
          </p:txBody>
        </p:sp>
      </p:grpSp>
      <p:sp>
        <p:nvSpPr>
          <p:cNvPr id="256" name="Google Shape;256;g794417b17d_0_30"/>
          <p:cNvSpPr/>
          <p:nvPr/>
        </p:nvSpPr>
        <p:spPr>
          <a:xfrm>
            <a:off x="5960325" y="3788875"/>
            <a:ext cx="31017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794417b17d_0_30"/>
          <p:cNvSpPr txBox="1"/>
          <p:nvPr/>
        </p:nvSpPr>
        <p:spPr>
          <a:xfrm>
            <a:off x="5868150" y="3686725"/>
            <a:ext cx="3193800" cy="4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Technology Usage</a:t>
            </a:r>
            <a:endParaRPr sz="1000">
              <a:latin typeface="Satisfy"/>
              <a:ea typeface="Satisfy"/>
              <a:cs typeface="Satisfy"/>
              <a:sym typeface="Satisfy"/>
            </a:endParaRPr>
          </a:p>
        </p:txBody>
      </p:sp>
      <p:sp>
        <p:nvSpPr>
          <p:cNvPr id="258" name="Google Shape;258;g794417b17d_0_30"/>
          <p:cNvSpPr/>
          <p:nvPr/>
        </p:nvSpPr>
        <p:spPr>
          <a:xfrm>
            <a:off x="5950150" y="1191925"/>
            <a:ext cx="31017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794417b17d_0_30"/>
          <p:cNvSpPr txBox="1"/>
          <p:nvPr>
            <p:ph type="title"/>
          </p:nvPr>
        </p:nvSpPr>
        <p:spPr>
          <a:xfrm>
            <a:off x="523875" y="27740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Potential Payton</a:t>
            </a:r>
            <a:endParaRPr/>
          </a:p>
        </p:txBody>
      </p:sp>
      <p:grpSp>
        <p:nvGrpSpPr>
          <p:cNvPr id="260" name="Google Shape;260;g794417b17d_0_30"/>
          <p:cNvGrpSpPr/>
          <p:nvPr/>
        </p:nvGrpSpPr>
        <p:grpSpPr>
          <a:xfrm>
            <a:off x="5904750" y="3121075"/>
            <a:ext cx="3193800" cy="1056600"/>
            <a:chOff x="5904750" y="3055425"/>
            <a:chExt cx="3193800" cy="1056600"/>
          </a:xfrm>
        </p:grpSpPr>
        <p:sp>
          <p:nvSpPr>
            <p:cNvPr id="261" name="Google Shape;261;g794417b17d_0_30"/>
            <p:cNvSpPr/>
            <p:nvPr/>
          </p:nvSpPr>
          <p:spPr>
            <a:xfrm>
              <a:off x="5950150" y="3135300"/>
              <a:ext cx="31017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794417b17d_0_30"/>
            <p:cNvSpPr txBox="1"/>
            <p:nvPr/>
          </p:nvSpPr>
          <p:spPr>
            <a:xfrm>
              <a:off x="5904750" y="3055425"/>
              <a:ext cx="3193800" cy="10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Dislikes</a:t>
              </a:r>
              <a:endParaRPr>
                <a:latin typeface="Satisfy"/>
                <a:ea typeface="Satisfy"/>
                <a:cs typeface="Satisfy"/>
                <a:sym typeface="Satisfy"/>
              </a:endParaRPr>
            </a:p>
            <a:p>
              <a:pPr indent="0" lvl="0" marL="0" rtl="0" algn="ctr">
                <a:spcBef>
                  <a:spcPts val="0"/>
                </a:spcBef>
                <a:spcAft>
                  <a:spcPts val="0"/>
                </a:spcAft>
                <a:buNone/>
              </a:pPr>
              <a:r>
                <a:t/>
              </a:r>
              <a:endParaRPr sz="200">
                <a:latin typeface="Satisfy"/>
                <a:ea typeface="Satisfy"/>
                <a:cs typeface="Satisfy"/>
                <a:sym typeface="Satisfy"/>
              </a:endParaRPr>
            </a:p>
            <a:p>
              <a:pPr indent="-292100" lvl="0" marL="457200" rtl="0" algn="l">
                <a:spcBef>
                  <a:spcPts val="0"/>
                </a:spcBef>
                <a:spcAft>
                  <a:spcPts val="0"/>
                </a:spcAft>
                <a:buClr>
                  <a:srgbClr val="000000"/>
                </a:buClr>
                <a:buSzPts val="1000"/>
                <a:buFont typeface="Indie Flower"/>
                <a:buChar char="❖"/>
              </a:pPr>
              <a:r>
                <a:rPr lang="en" sz="1000">
                  <a:latin typeface="Indie Flower"/>
                  <a:ea typeface="Indie Flower"/>
                  <a:cs typeface="Indie Flower"/>
                  <a:sym typeface="Indie Flower"/>
                </a:rPr>
                <a:t>Seeing waste on the ground</a:t>
              </a:r>
              <a:endParaRPr sz="1000">
                <a:latin typeface="Indie Flower"/>
                <a:ea typeface="Indie Flower"/>
                <a:cs typeface="Indie Flower"/>
                <a:sym typeface="Indie Flower"/>
              </a:endParaRPr>
            </a:p>
            <a:p>
              <a:pPr indent="-292100" lvl="0" marL="457200" rtl="0" algn="l">
                <a:spcBef>
                  <a:spcPts val="0"/>
                </a:spcBef>
                <a:spcAft>
                  <a:spcPts val="0"/>
                </a:spcAft>
                <a:buClr>
                  <a:srgbClr val="595959"/>
                </a:buClr>
                <a:buSzPts val="1000"/>
                <a:buFont typeface="Indie Flower"/>
                <a:buChar char="❖"/>
              </a:pPr>
              <a:r>
                <a:rPr lang="en" sz="1000">
                  <a:latin typeface="Indie Flower"/>
                  <a:ea typeface="Indie Flower"/>
                  <a:cs typeface="Indie Flower"/>
                  <a:sym typeface="Indie Flower"/>
                </a:rPr>
                <a:t>Wasting money</a:t>
              </a:r>
              <a:endParaRPr sz="1000">
                <a:latin typeface="Indie Flower"/>
                <a:ea typeface="Indie Flower"/>
                <a:cs typeface="Indie Flower"/>
                <a:sym typeface="Indie Flower"/>
              </a:endParaRPr>
            </a:p>
          </p:txBody>
        </p:sp>
      </p:grpSp>
      <p:sp>
        <p:nvSpPr>
          <p:cNvPr id="263" name="Google Shape;263;g794417b17d_0_30"/>
          <p:cNvSpPr/>
          <p:nvPr/>
        </p:nvSpPr>
        <p:spPr>
          <a:xfrm>
            <a:off x="2667000" y="4461500"/>
            <a:ext cx="31392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794417b17d_0_30"/>
          <p:cNvSpPr/>
          <p:nvPr/>
        </p:nvSpPr>
        <p:spPr>
          <a:xfrm>
            <a:off x="2667063" y="3208025"/>
            <a:ext cx="31392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794417b17d_0_30"/>
          <p:cNvSpPr/>
          <p:nvPr/>
        </p:nvSpPr>
        <p:spPr>
          <a:xfrm>
            <a:off x="2694400" y="1536575"/>
            <a:ext cx="31392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794417b17d_0_30"/>
          <p:cNvSpPr txBox="1"/>
          <p:nvPr/>
        </p:nvSpPr>
        <p:spPr>
          <a:xfrm>
            <a:off x="2667075" y="1442325"/>
            <a:ext cx="3193800" cy="17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About</a:t>
            </a:r>
            <a:endParaRPr>
              <a:latin typeface="Satisfy"/>
              <a:ea typeface="Satisfy"/>
              <a:cs typeface="Satisfy"/>
              <a:sym typeface="Satisfy"/>
            </a:endParaRPr>
          </a:p>
          <a:p>
            <a:pPr indent="0" lvl="0" marL="0" rtl="0" algn="ctr">
              <a:spcBef>
                <a:spcPts val="0"/>
              </a:spcBef>
              <a:spcAft>
                <a:spcPts val="0"/>
              </a:spcAft>
              <a:buNone/>
            </a:pPr>
            <a:r>
              <a:t/>
            </a:r>
            <a:endParaRPr sz="1000">
              <a:latin typeface="Satisfy"/>
              <a:ea typeface="Satisfy"/>
              <a:cs typeface="Satisfy"/>
              <a:sym typeface="Satisfy"/>
            </a:endParaRPr>
          </a:p>
          <a:p>
            <a:pPr indent="0" lvl="0" marL="0" rtl="0" algn="l">
              <a:spcBef>
                <a:spcPts val="0"/>
              </a:spcBef>
              <a:spcAft>
                <a:spcPts val="0"/>
              </a:spcAft>
              <a:buNone/>
            </a:pPr>
            <a:r>
              <a:rPr lang="en" sz="1000">
                <a:latin typeface="Indie Flower"/>
                <a:ea typeface="Indie Flower"/>
                <a:cs typeface="Indie Flower"/>
                <a:sym typeface="Indie Flower"/>
              </a:rPr>
              <a:t>Payton is a junior UWB student with a Business major and a minor in Computer Science. Payton commutes to campus by bus, not necessarily for sustainability reasons. They’ve heard of the word “sustainability” before, but don’t know much about it. Payton thinks caring about the environment is important, but doesn’t know how to connect that with their work and busy schedule. </a:t>
            </a:r>
            <a:endParaRPr sz="1000">
              <a:latin typeface="Indie Flower"/>
              <a:ea typeface="Indie Flower"/>
              <a:cs typeface="Indie Flower"/>
              <a:sym typeface="Indie Flower"/>
            </a:endParaRPr>
          </a:p>
        </p:txBody>
      </p:sp>
      <p:sp>
        <p:nvSpPr>
          <p:cNvPr id="267" name="Google Shape;267;g794417b17d_0_30"/>
          <p:cNvSpPr txBox="1"/>
          <p:nvPr/>
        </p:nvSpPr>
        <p:spPr>
          <a:xfrm>
            <a:off x="2620413" y="3121063"/>
            <a:ext cx="3193800" cy="3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Personality</a:t>
            </a:r>
            <a:endParaRPr>
              <a:latin typeface="Satisfy"/>
              <a:ea typeface="Satisfy"/>
              <a:cs typeface="Satisfy"/>
              <a:sym typeface="Satisfy"/>
            </a:endParaRPr>
          </a:p>
          <a:p>
            <a:pPr indent="0" lvl="0" marL="0" rtl="0" algn="ctr">
              <a:spcBef>
                <a:spcPts val="0"/>
              </a:spcBef>
              <a:spcAft>
                <a:spcPts val="0"/>
              </a:spcAft>
              <a:buNone/>
            </a:pPr>
            <a:r>
              <a:t/>
            </a:r>
            <a:endParaRPr sz="1000">
              <a:latin typeface="Courier New"/>
              <a:ea typeface="Courier New"/>
              <a:cs typeface="Courier New"/>
              <a:sym typeface="Courier New"/>
            </a:endParaRPr>
          </a:p>
        </p:txBody>
      </p:sp>
      <p:sp>
        <p:nvSpPr>
          <p:cNvPr id="268" name="Google Shape;268;g794417b17d_0_30"/>
          <p:cNvSpPr txBox="1"/>
          <p:nvPr/>
        </p:nvSpPr>
        <p:spPr>
          <a:xfrm>
            <a:off x="5869175" y="1114538"/>
            <a:ext cx="3193800" cy="11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Demographics</a:t>
            </a:r>
            <a:endParaRPr sz="1100">
              <a:latin typeface="Satisfy"/>
              <a:ea typeface="Satisfy"/>
              <a:cs typeface="Satisfy"/>
              <a:sym typeface="Satisfy"/>
            </a:endParaRPr>
          </a:p>
          <a:p>
            <a:pPr indent="0" lvl="0" marL="0" rtl="0" algn="l">
              <a:spcBef>
                <a:spcPts val="1000"/>
              </a:spcBef>
              <a:spcAft>
                <a:spcPts val="0"/>
              </a:spcAft>
              <a:buNone/>
            </a:pPr>
            <a:r>
              <a:rPr lang="en" sz="1000">
                <a:latin typeface="Indie Flower"/>
                <a:ea typeface="Indie Flower"/>
                <a:cs typeface="Indie Flower"/>
                <a:sym typeface="Indie Flower"/>
              </a:rPr>
              <a:t> </a:t>
            </a:r>
            <a:r>
              <a:rPr lang="en" sz="1000">
                <a:latin typeface="Indie Flower"/>
                <a:ea typeface="Indie Flower"/>
                <a:cs typeface="Indie Flower"/>
                <a:sym typeface="Indie Flower"/>
              </a:rPr>
              <a:t>  </a:t>
            </a:r>
            <a:r>
              <a:rPr lang="en" sz="1000">
                <a:latin typeface="Indie Flower"/>
                <a:ea typeface="Indie Flower"/>
                <a:cs typeface="Indie Flower"/>
                <a:sym typeface="Indie Flower"/>
              </a:rPr>
              <a:t>Age                                                    </a:t>
            </a:r>
            <a:r>
              <a:rPr lang="en" sz="1000">
                <a:solidFill>
                  <a:srgbClr val="434343"/>
                </a:solidFill>
                <a:latin typeface="Indie Flower"/>
                <a:ea typeface="Indie Flower"/>
                <a:cs typeface="Indie Flower"/>
                <a:sym typeface="Indie Flower"/>
              </a:rPr>
              <a:t>20</a:t>
            </a:r>
            <a:endParaRPr sz="1000">
              <a:solidFill>
                <a:srgbClr val="434343"/>
              </a:solidFill>
              <a:latin typeface="Indie Flower"/>
              <a:ea typeface="Indie Flower"/>
              <a:cs typeface="Indie Flower"/>
              <a:sym typeface="Indie Flower"/>
            </a:endParaRPr>
          </a:p>
          <a:p>
            <a:pPr indent="0" lvl="0" marL="0" rtl="0" algn="l">
              <a:spcBef>
                <a:spcPts val="0"/>
              </a:spcBef>
              <a:spcAft>
                <a:spcPts val="0"/>
              </a:spcAft>
              <a:buNone/>
            </a:pPr>
            <a:r>
              <a:rPr lang="en" sz="1000">
                <a:latin typeface="Indie Flower"/>
                <a:ea typeface="Indie Flower"/>
                <a:cs typeface="Indie Flower"/>
                <a:sym typeface="Indie Flower"/>
              </a:rPr>
              <a:t>   Occupation     </a:t>
            </a:r>
            <a:r>
              <a:rPr lang="en" sz="1000">
                <a:solidFill>
                  <a:srgbClr val="434343"/>
                </a:solidFill>
                <a:latin typeface="Indie Flower"/>
                <a:ea typeface="Indie Flower"/>
                <a:cs typeface="Indie Flower"/>
                <a:sym typeface="Indie Flower"/>
              </a:rPr>
              <a:t>Barista at Common Grounds/Student</a:t>
            </a:r>
            <a:endParaRPr sz="1000">
              <a:solidFill>
                <a:srgbClr val="434343"/>
              </a:solidFill>
              <a:latin typeface="Indie Flower"/>
              <a:ea typeface="Indie Flower"/>
              <a:cs typeface="Indie Flower"/>
              <a:sym typeface="Indie Flower"/>
            </a:endParaRPr>
          </a:p>
          <a:p>
            <a:pPr indent="0" lvl="0" marL="0" rtl="0" algn="l">
              <a:spcBef>
                <a:spcPts val="0"/>
              </a:spcBef>
              <a:spcAft>
                <a:spcPts val="0"/>
              </a:spcAft>
              <a:buNone/>
            </a:pPr>
            <a:r>
              <a:rPr lang="en" sz="1000">
                <a:latin typeface="Indie Flower"/>
                <a:ea typeface="Indie Flower"/>
                <a:cs typeface="Indie Flower"/>
                <a:sym typeface="Indie Flower"/>
              </a:rPr>
              <a:t>   Status                                             </a:t>
            </a:r>
            <a:r>
              <a:rPr lang="en" sz="1000">
                <a:solidFill>
                  <a:srgbClr val="434343"/>
                </a:solidFill>
                <a:latin typeface="Indie Flower"/>
                <a:ea typeface="Indie Flower"/>
                <a:cs typeface="Indie Flower"/>
                <a:sym typeface="Indie Flower"/>
              </a:rPr>
              <a:t>Single</a:t>
            </a:r>
            <a:endParaRPr sz="1000">
              <a:solidFill>
                <a:srgbClr val="434343"/>
              </a:solidFill>
              <a:latin typeface="Indie Flower"/>
              <a:ea typeface="Indie Flower"/>
              <a:cs typeface="Indie Flower"/>
              <a:sym typeface="Indie Flower"/>
            </a:endParaRPr>
          </a:p>
          <a:p>
            <a:pPr indent="0" lvl="0" marL="0" rtl="0" algn="l">
              <a:spcBef>
                <a:spcPts val="0"/>
              </a:spcBef>
              <a:spcAft>
                <a:spcPts val="0"/>
              </a:spcAft>
              <a:buNone/>
            </a:pPr>
            <a:r>
              <a:rPr lang="en" sz="1000">
                <a:solidFill>
                  <a:srgbClr val="434343"/>
                </a:solidFill>
                <a:latin typeface="Indie Flower"/>
                <a:ea typeface="Indie Flower"/>
                <a:cs typeface="Indie Flower"/>
                <a:sym typeface="Indie Flower"/>
              </a:rPr>
              <a:t>   </a:t>
            </a:r>
            <a:r>
              <a:rPr lang="en" sz="1000">
                <a:latin typeface="Indie Flower"/>
                <a:ea typeface="Indie Flower"/>
                <a:cs typeface="Indie Flower"/>
                <a:sym typeface="Indie Flower"/>
              </a:rPr>
              <a:t>Location                                   </a:t>
            </a:r>
            <a:r>
              <a:rPr lang="en" sz="1000">
                <a:solidFill>
                  <a:srgbClr val="434343"/>
                </a:solidFill>
                <a:latin typeface="Indie Flower"/>
                <a:ea typeface="Indie Flower"/>
                <a:cs typeface="Indie Flower"/>
                <a:sym typeface="Indie Flower"/>
              </a:rPr>
              <a:t>Lynnwood, WA</a:t>
            </a:r>
            <a:endParaRPr sz="1000">
              <a:solidFill>
                <a:srgbClr val="434343"/>
              </a:solidFill>
              <a:latin typeface="Indie Flower"/>
              <a:ea typeface="Indie Flower"/>
              <a:cs typeface="Indie Flower"/>
              <a:sym typeface="Indie Flower"/>
            </a:endParaRPr>
          </a:p>
        </p:txBody>
      </p:sp>
      <p:sp>
        <p:nvSpPr>
          <p:cNvPr id="269" name="Google Shape;269;g794417b17d_0_30"/>
          <p:cNvSpPr txBox="1"/>
          <p:nvPr/>
        </p:nvSpPr>
        <p:spPr>
          <a:xfrm>
            <a:off x="2639775" y="4385296"/>
            <a:ext cx="31938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Clubs/Hobbies</a:t>
            </a:r>
            <a:endParaRPr>
              <a:latin typeface="Satisfy"/>
              <a:ea typeface="Satisfy"/>
              <a:cs typeface="Satisfy"/>
              <a:sym typeface="Satisfy"/>
            </a:endParaRPr>
          </a:p>
          <a:p>
            <a:pPr indent="0" lvl="0" marL="0" rtl="0" algn="ctr">
              <a:spcBef>
                <a:spcPts val="0"/>
              </a:spcBef>
              <a:spcAft>
                <a:spcPts val="0"/>
              </a:spcAft>
              <a:buNone/>
            </a:pPr>
            <a:r>
              <a:t/>
            </a:r>
            <a:endParaRPr sz="200">
              <a:latin typeface="Satisfy"/>
              <a:ea typeface="Satisfy"/>
              <a:cs typeface="Satisfy"/>
              <a:sym typeface="Satisfy"/>
            </a:endParaRPr>
          </a:p>
          <a:p>
            <a:pPr indent="-292100" lvl="0" marL="457200" rtl="0" algn="l">
              <a:spcBef>
                <a:spcPts val="0"/>
              </a:spcBef>
              <a:spcAft>
                <a:spcPts val="0"/>
              </a:spcAft>
              <a:buClr>
                <a:srgbClr val="000000"/>
              </a:buClr>
              <a:buSzPts val="1000"/>
              <a:buFont typeface="Indie Flower"/>
              <a:buChar char="❖"/>
            </a:pPr>
            <a:r>
              <a:rPr lang="en" sz="1000">
                <a:latin typeface="Indie Flower"/>
                <a:ea typeface="Indie Flower"/>
                <a:cs typeface="Indie Flower"/>
                <a:sym typeface="Indie Flower"/>
              </a:rPr>
              <a:t>FMA (Financial Management Association)</a:t>
            </a:r>
            <a:endParaRPr sz="1000">
              <a:latin typeface="Indie Flower"/>
              <a:ea typeface="Indie Flower"/>
              <a:cs typeface="Indie Flower"/>
              <a:sym typeface="Indie Flower"/>
            </a:endParaRPr>
          </a:p>
          <a:p>
            <a:pPr indent="-292100" lvl="0" marL="457200" rtl="0" algn="l">
              <a:spcBef>
                <a:spcPts val="0"/>
              </a:spcBef>
              <a:spcAft>
                <a:spcPts val="0"/>
              </a:spcAft>
              <a:buClr>
                <a:srgbClr val="595959"/>
              </a:buClr>
              <a:buSzPts val="1000"/>
              <a:buFont typeface="Indie Flower"/>
              <a:buChar char="❖"/>
            </a:pPr>
            <a:r>
              <a:rPr lang="en" sz="1000">
                <a:latin typeface="Indie Flower"/>
                <a:ea typeface="Indie Flower"/>
                <a:cs typeface="Indie Flower"/>
                <a:sym typeface="Indie Flower"/>
              </a:rPr>
              <a:t>Scrolling through Twitter on their downtime</a:t>
            </a:r>
            <a:endParaRPr sz="1000">
              <a:latin typeface="Indie Flower"/>
              <a:ea typeface="Indie Flower"/>
              <a:cs typeface="Indie Flower"/>
              <a:sym typeface="Indie Flower"/>
            </a:endParaRPr>
          </a:p>
          <a:p>
            <a:pPr indent="0" lvl="0" marL="0" rtl="0" algn="ctr">
              <a:spcBef>
                <a:spcPts val="0"/>
              </a:spcBef>
              <a:spcAft>
                <a:spcPts val="0"/>
              </a:spcAft>
              <a:buNone/>
            </a:pPr>
            <a:r>
              <a:t/>
            </a:r>
            <a:endParaRPr sz="1000">
              <a:latin typeface="Indie Flower"/>
              <a:ea typeface="Indie Flower"/>
              <a:cs typeface="Indie Flower"/>
              <a:sym typeface="Indie Flower"/>
            </a:endParaRPr>
          </a:p>
        </p:txBody>
      </p:sp>
      <p:grpSp>
        <p:nvGrpSpPr>
          <p:cNvPr id="270" name="Google Shape;270;g794417b17d_0_30"/>
          <p:cNvGrpSpPr/>
          <p:nvPr/>
        </p:nvGrpSpPr>
        <p:grpSpPr>
          <a:xfrm>
            <a:off x="2612388" y="3476938"/>
            <a:ext cx="3248475" cy="907800"/>
            <a:chOff x="-27337" y="2502675"/>
            <a:chExt cx="3248475" cy="907800"/>
          </a:xfrm>
        </p:grpSpPr>
        <p:sp>
          <p:nvSpPr>
            <p:cNvPr id="271" name="Google Shape;271;g794417b17d_0_30"/>
            <p:cNvSpPr/>
            <p:nvPr/>
          </p:nvSpPr>
          <p:spPr>
            <a:xfrm>
              <a:off x="797888" y="26110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794417b17d_0_30"/>
            <p:cNvSpPr txBox="1"/>
            <p:nvPr/>
          </p:nvSpPr>
          <p:spPr>
            <a:xfrm>
              <a:off x="-27337" y="25026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Introvert</a:t>
              </a:r>
              <a:endParaRPr sz="1000">
                <a:latin typeface="Indie Flower"/>
                <a:ea typeface="Indie Flower"/>
                <a:cs typeface="Indie Flower"/>
                <a:sym typeface="Indie Flower"/>
              </a:endParaRPr>
            </a:p>
          </p:txBody>
        </p:sp>
        <p:sp>
          <p:nvSpPr>
            <p:cNvPr id="273" name="Google Shape;273;g794417b17d_0_30"/>
            <p:cNvSpPr txBox="1"/>
            <p:nvPr/>
          </p:nvSpPr>
          <p:spPr>
            <a:xfrm>
              <a:off x="2274863" y="25026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Extrovert</a:t>
              </a:r>
              <a:endParaRPr sz="1000">
                <a:latin typeface="Indie Flower"/>
                <a:ea typeface="Indie Flower"/>
                <a:cs typeface="Indie Flower"/>
                <a:sym typeface="Indie Flower"/>
              </a:endParaRPr>
            </a:p>
          </p:txBody>
        </p:sp>
        <p:sp>
          <p:nvSpPr>
            <p:cNvPr id="274" name="Google Shape;274;g794417b17d_0_30"/>
            <p:cNvSpPr/>
            <p:nvPr/>
          </p:nvSpPr>
          <p:spPr>
            <a:xfrm>
              <a:off x="797888" y="28189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794417b17d_0_30"/>
            <p:cNvSpPr txBox="1"/>
            <p:nvPr/>
          </p:nvSpPr>
          <p:spPr>
            <a:xfrm>
              <a:off x="-27337" y="27105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Sensing</a:t>
              </a:r>
              <a:endParaRPr sz="1000">
                <a:latin typeface="Indie Flower"/>
                <a:ea typeface="Indie Flower"/>
                <a:cs typeface="Indie Flower"/>
                <a:sym typeface="Indie Flower"/>
              </a:endParaRPr>
            </a:p>
          </p:txBody>
        </p:sp>
        <p:sp>
          <p:nvSpPr>
            <p:cNvPr id="276" name="Google Shape;276;g794417b17d_0_30"/>
            <p:cNvSpPr txBox="1"/>
            <p:nvPr/>
          </p:nvSpPr>
          <p:spPr>
            <a:xfrm>
              <a:off x="2274863" y="27105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Intuition</a:t>
              </a:r>
              <a:endParaRPr sz="1000">
                <a:latin typeface="Indie Flower"/>
                <a:ea typeface="Indie Flower"/>
                <a:cs typeface="Indie Flower"/>
                <a:sym typeface="Indie Flower"/>
              </a:endParaRPr>
            </a:p>
          </p:txBody>
        </p:sp>
        <p:sp>
          <p:nvSpPr>
            <p:cNvPr id="277" name="Google Shape;277;g794417b17d_0_30"/>
            <p:cNvSpPr/>
            <p:nvPr/>
          </p:nvSpPr>
          <p:spPr>
            <a:xfrm>
              <a:off x="797963" y="30268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794417b17d_0_30"/>
            <p:cNvSpPr txBox="1"/>
            <p:nvPr/>
          </p:nvSpPr>
          <p:spPr>
            <a:xfrm>
              <a:off x="-27262" y="29184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Thinking</a:t>
              </a:r>
              <a:endParaRPr sz="1000">
                <a:latin typeface="Indie Flower"/>
                <a:ea typeface="Indie Flower"/>
                <a:cs typeface="Indie Flower"/>
                <a:sym typeface="Indie Flower"/>
              </a:endParaRPr>
            </a:p>
          </p:txBody>
        </p:sp>
        <p:sp>
          <p:nvSpPr>
            <p:cNvPr id="279" name="Google Shape;279;g794417b17d_0_30"/>
            <p:cNvSpPr txBox="1"/>
            <p:nvPr/>
          </p:nvSpPr>
          <p:spPr>
            <a:xfrm>
              <a:off x="2274938" y="29184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Feeling</a:t>
              </a:r>
              <a:endParaRPr sz="1000">
                <a:latin typeface="Indie Flower"/>
                <a:ea typeface="Indie Flower"/>
                <a:cs typeface="Indie Flower"/>
                <a:sym typeface="Indie Flower"/>
              </a:endParaRPr>
            </a:p>
          </p:txBody>
        </p:sp>
        <p:sp>
          <p:nvSpPr>
            <p:cNvPr id="280" name="Google Shape;280;g794417b17d_0_30"/>
            <p:cNvSpPr/>
            <p:nvPr/>
          </p:nvSpPr>
          <p:spPr>
            <a:xfrm>
              <a:off x="797963" y="32347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794417b17d_0_30"/>
            <p:cNvSpPr txBox="1"/>
            <p:nvPr/>
          </p:nvSpPr>
          <p:spPr>
            <a:xfrm>
              <a:off x="-27262" y="31263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Judging</a:t>
              </a:r>
              <a:endParaRPr sz="1000">
                <a:latin typeface="Indie Flower"/>
                <a:ea typeface="Indie Flower"/>
                <a:cs typeface="Indie Flower"/>
                <a:sym typeface="Indie Flower"/>
              </a:endParaRPr>
            </a:p>
          </p:txBody>
        </p:sp>
        <p:sp>
          <p:nvSpPr>
            <p:cNvPr id="282" name="Google Shape;282;g794417b17d_0_30"/>
            <p:cNvSpPr txBox="1"/>
            <p:nvPr/>
          </p:nvSpPr>
          <p:spPr>
            <a:xfrm>
              <a:off x="2274938" y="3126375"/>
              <a:ext cx="946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Perceiving</a:t>
              </a:r>
              <a:endParaRPr sz="1000">
                <a:latin typeface="Indie Flower"/>
                <a:ea typeface="Indie Flower"/>
                <a:cs typeface="Indie Flower"/>
                <a:sym typeface="Indie Flower"/>
              </a:endParaRPr>
            </a:p>
          </p:txBody>
        </p:sp>
        <p:sp>
          <p:nvSpPr>
            <p:cNvPr id="283" name="Google Shape;283;g794417b17d_0_30"/>
            <p:cNvSpPr/>
            <p:nvPr/>
          </p:nvSpPr>
          <p:spPr>
            <a:xfrm>
              <a:off x="1414463" y="2611000"/>
              <a:ext cx="135000" cy="110700"/>
            </a:xfrm>
            <a:prstGeom prst="roundRect">
              <a:avLst>
                <a:gd fmla="val 50000" name="adj"/>
              </a:avLst>
            </a:prstGeom>
            <a:gradFill>
              <a:gsLst>
                <a:gs pos="0">
                  <a:srgbClr val="4E29AA"/>
                </a:gs>
                <a:gs pos="100000">
                  <a:srgbClr val="1E123D"/>
                </a:gs>
              </a:gsLst>
              <a:lin ang="5400012" scaled="0"/>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794417b17d_0_30"/>
            <p:cNvSpPr/>
            <p:nvPr/>
          </p:nvSpPr>
          <p:spPr>
            <a:xfrm>
              <a:off x="1873363" y="2818900"/>
              <a:ext cx="135000" cy="110700"/>
            </a:xfrm>
            <a:prstGeom prst="roundRect">
              <a:avLst>
                <a:gd fmla="val 50000" name="adj"/>
              </a:avLst>
            </a:prstGeom>
            <a:gradFill>
              <a:gsLst>
                <a:gs pos="0">
                  <a:srgbClr val="4E29AA"/>
                </a:gs>
                <a:gs pos="100000">
                  <a:srgbClr val="1E123D"/>
                </a:gs>
              </a:gsLst>
              <a:lin ang="5400012" scaled="0"/>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794417b17d_0_30"/>
            <p:cNvSpPr/>
            <p:nvPr/>
          </p:nvSpPr>
          <p:spPr>
            <a:xfrm>
              <a:off x="1242813" y="3026800"/>
              <a:ext cx="135000" cy="110700"/>
            </a:xfrm>
            <a:prstGeom prst="roundRect">
              <a:avLst>
                <a:gd fmla="val 50000" name="adj"/>
              </a:avLst>
            </a:prstGeom>
            <a:gradFill>
              <a:gsLst>
                <a:gs pos="0">
                  <a:srgbClr val="4E29AA"/>
                </a:gs>
                <a:gs pos="100000">
                  <a:srgbClr val="1E123D"/>
                </a:gs>
              </a:gsLst>
              <a:lin ang="5400012" scaled="0"/>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794417b17d_0_30"/>
            <p:cNvSpPr/>
            <p:nvPr/>
          </p:nvSpPr>
          <p:spPr>
            <a:xfrm>
              <a:off x="1705363" y="3234700"/>
              <a:ext cx="135000" cy="110700"/>
            </a:xfrm>
            <a:prstGeom prst="roundRect">
              <a:avLst>
                <a:gd fmla="val 50000" name="adj"/>
              </a:avLst>
            </a:prstGeom>
            <a:gradFill>
              <a:gsLst>
                <a:gs pos="0">
                  <a:srgbClr val="4E29AA"/>
                </a:gs>
                <a:gs pos="100000">
                  <a:srgbClr val="1E123D"/>
                </a:gs>
              </a:gsLst>
              <a:lin ang="5400012" scaled="0"/>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g794417b17d_0_30"/>
          <p:cNvGrpSpPr/>
          <p:nvPr/>
        </p:nvGrpSpPr>
        <p:grpSpPr>
          <a:xfrm>
            <a:off x="148650" y="1560338"/>
            <a:ext cx="2381250" cy="3466925"/>
            <a:chOff x="3354075" y="1502400"/>
            <a:chExt cx="2381250" cy="3466925"/>
          </a:xfrm>
        </p:grpSpPr>
        <p:sp>
          <p:nvSpPr>
            <p:cNvPr id="288" name="Google Shape;288;g794417b17d_0_30"/>
            <p:cNvSpPr/>
            <p:nvPr/>
          </p:nvSpPr>
          <p:spPr>
            <a:xfrm>
              <a:off x="3354075" y="3989825"/>
              <a:ext cx="2381100" cy="9795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794417b17d_0_30"/>
            <p:cNvSpPr txBox="1"/>
            <p:nvPr/>
          </p:nvSpPr>
          <p:spPr>
            <a:xfrm>
              <a:off x="3369375" y="3989825"/>
              <a:ext cx="2323200" cy="8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die Flower"/>
                  <a:ea typeface="Indie Flower"/>
                  <a:cs typeface="Indie Flower"/>
                  <a:sym typeface="Indie Flower"/>
                </a:rPr>
                <a:t>“When recycling a water bottle does the cap stay on it or off it?”</a:t>
              </a:r>
              <a:endParaRPr>
                <a:latin typeface="Indie Flower"/>
                <a:ea typeface="Indie Flower"/>
                <a:cs typeface="Indie Flower"/>
                <a:sym typeface="Indie Flower"/>
              </a:endParaRPr>
            </a:p>
            <a:p>
              <a:pPr indent="-317500" lvl="0" marL="457200" rtl="0" algn="r">
                <a:spcBef>
                  <a:spcPts val="0"/>
                </a:spcBef>
                <a:spcAft>
                  <a:spcPts val="0"/>
                </a:spcAft>
                <a:buSzPts val="1400"/>
                <a:buFont typeface="Indie Flower"/>
                <a:buChar char="-"/>
              </a:pPr>
              <a:r>
                <a:rPr lang="en">
                  <a:latin typeface="Indie Flower"/>
                  <a:ea typeface="Indie Flower"/>
                  <a:cs typeface="Indie Flower"/>
                  <a:sym typeface="Indie Flower"/>
                </a:rPr>
                <a:t>Payton</a:t>
              </a:r>
              <a:endParaRPr>
                <a:latin typeface="Indie Flower"/>
                <a:ea typeface="Indie Flower"/>
                <a:cs typeface="Indie Flower"/>
                <a:sym typeface="Indie Flower"/>
              </a:endParaRPr>
            </a:p>
          </p:txBody>
        </p:sp>
        <p:pic>
          <p:nvPicPr>
            <p:cNvPr id="290" name="Google Shape;290;g794417b17d_0_30"/>
            <p:cNvPicPr preferRelativeResize="0"/>
            <p:nvPr/>
          </p:nvPicPr>
          <p:blipFill>
            <a:blip r:embed="rId3">
              <a:alphaModFix/>
            </a:blip>
            <a:stretch>
              <a:fillRect/>
            </a:stretch>
          </p:blipFill>
          <p:spPr>
            <a:xfrm>
              <a:off x="3354075" y="1502400"/>
              <a:ext cx="2381250" cy="2381250"/>
            </a:xfrm>
            <a:prstGeom prst="rect">
              <a:avLst/>
            </a:prstGeom>
            <a:noFill/>
            <a:ln>
              <a:noFill/>
            </a:ln>
            <a:effectLst>
              <a:outerShdw blurRad="57150" rotWithShape="0" algn="bl" dir="5400000" dist="19050">
                <a:srgbClr val="000000">
                  <a:alpha val="50000"/>
                </a:srgbClr>
              </a:outerShdw>
            </a:effectLst>
          </p:spPr>
        </p:pic>
      </p:grpSp>
      <p:grpSp>
        <p:nvGrpSpPr>
          <p:cNvPr id="291" name="Google Shape;291;g794417b17d_0_30"/>
          <p:cNvGrpSpPr/>
          <p:nvPr/>
        </p:nvGrpSpPr>
        <p:grpSpPr>
          <a:xfrm>
            <a:off x="6476909" y="3914525"/>
            <a:ext cx="1978367" cy="1187150"/>
            <a:chOff x="6504234" y="3716250"/>
            <a:chExt cx="1978367" cy="1187150"/>
          </a:xfrm>
        </p:grpSpPr>
        <p:pic>
          <p:nvPicPr>
            <p:cNvPr id="292" name="Google Shape;292;g794417b17d_0_30"/>
            <p:cNvPicPr preferRelativeResize="0"/>
            <p:nvPr/>
          </p:nvPicPr>
          <p:blipFill>
            <a:blip r:embed="rId4">
              <a:alphaModFix/>
            </a:blip>
            <a:stretch>
              <a:fillRect/>
            </a:stretch>
          </p:blipFill>
          <p:spPr>
            <a:xfrm>
              <a:off x="6527078" y="4178270"/>
              <a:ext cx="155551" cy="155404"/>
            </a:xfrm>
            <a:prstGeom prst="rect">
              <a:avLst/>
            </a:prstGeom>
            <a:noFill/>
            <a:ln>
              <a:noFill/>
            </a:ln>
          </p:spPr>
        </p:pic>
        <p:pic>
          <p:nvPicPr>
            <p:cNvPr id="293" name="Google Shape;293;g794417b17d_0_30"/>
            <p:cNvPicPr preferRelativeResize="0"/>
            <p:nvPr/>
          </p:nvPicPr>
          <p:blipFill>
            <a:blip r:embed="rId5">
              <a:alphaModFix/>
            </a:blip>
            <a:stretch>
              <a:fillRect/>
            </a:stretch>
          </p:blipFill>
          <p:spPr>
            <a:xfrm>
              <a:off x="6527075" y="4459441"/>
              <a:ext cx="155562" cy="155562"/>
            </a:xfrm>
            <a:prstGeom prst="rect">
              <a:avLst/>
            </a:prstGeom>
            <a:noFill/>
            <a:ln>
              <a:noFill/>
            </a:ln>
          </p:spPr>
        </p:pic>
        <p:pic>
          <p:nvPicPr>
            <p:cNvPr id="294" name="Google Shape;294;g794417b17d_0_30"/>
            <p:cNvPicPr preferRelativeResize="0"/>
            <p:nvPr/>
          </p:nvPicPr>
          <p:blipFill>
            <a:blip r:embed="rId6">
              <a:alphaModFix/>
            </a:blip>
            <a:stretch>
              <a:fillRect/>
            </a:stretch>
          </p:blipFill>
          <p:spPr>
            <a:xfrm>
              <a:off x="6528658" y="3900075"/>
              <a:ext cx="152425" cy="152425"/>
            </a:xfrm>
            <a:prstGeom prst="rect">
              <a:avLst/>
            </a:prstGeom>
            <a:noFill/>
            <a:ln>
              <a:noFill/>
            </a:ln>
          </p:spPr>
        </p:pic>
        <p:pic>
          <p:nvPicPr>
            <p:cNvPr id="295" name="Google Shape;295;g794417b17d_0_30"/>
            <p:cNvPicPr preferRelativeResize="0"/>
            <p:nvPr/>
          </p:nvPicPr>
          <p:blipFill>
            <a:blip r:embed="rId7">
              <a:alphaModFix/>
            </a:blip>
            <a:stretch>
              <a:fillRect/>
            </a:stretch>
          </p:blipFill>
          <p:spPr>
            <a:xfrm>
              <a:off x="6504234" y="4702175"/>
              <a:ext cx="201225" cy="201225"/>
            </a:xfrm>
            <a:prstGeom prst="rect">
              <a:avLst/>
            </a:prstGeom>
            <a:noFill/>
            <a:ln>
              <a:noFill/>
            </a:ln>
          </p:spPr>
        </p:pic>
        <p:grpSp>
          <p:nvGrpSpPr>
            <p:cNvPr id="296" name="Google Shape;296;g794417b17d_0_30"/>
            <p:cNvGrpSpPr/>
            <p:nvPr/>
          </p:nvGrpSpPr>
          <p:grpSpPr>
            <a:xfrm>
              <a:off x="6611845" y="3716250"/>
              <a:ext cx="1870755" cy="1141525"/>
              <a:chOff x="6620133" y="4124900"/>
              <a:chExt cx="1870755" cy="1141525"/>
            </a:xfrm>
          </p:grpSpPr>
          <p:grpSp>
            <p:nvGrpSpPr>
              <p:cNvPr id="297" name="Google Shape;297;g794417b17d_0_30"/>
              <p:cNvGrpSpPr/>
              <p:nvPr/>
            </p:nvGrpSpPr>
            <p:grpSpPr>
              <a:xfrm>
                <a:off x="6620133" y="4124900"/>
                <a:ext cx="1870755" cy="887075"/>
                <a:chOff x="6611720" y="3090350"/>
                <a:chExt cx="1870755" cy="887075"/>
              </a:xfrm>
            </p:grpSpPr>
            <p:grpSp>
              <p:nvGrpSpPr>
                <p:cNvPr id="298" name="Google Shape;298;g794417b17d_0_30"/>
                <p:cNvGrpSpPr/>
                <p:nvPr/>
              </p:nvGrpSpPr>
              <p:grpSpPr>
                <a:xfrm>
                  <a:off x="6611720" y="3090350"/>
                  <a:ext cx="1870755" cy="330925"/>
                  <a:chOff x="621820" y="2958975"/>
                  <a:chExt cx="1870755" cy="330925"/>
                </a:xfrm>
              </p:grpSpPr>
              <p:sp>
                <p:nvSpPr>
                  <p:cNvPr id="299" name="Google Shape;299;g794417b17d_0_30"/>
                  <p:cNvSpPr/>
                  <p:nvPr/>
                </p:nvSpPr>
                <p:spPr>
                  <a:xfrm>
                    <a:off x="797963" y="31792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794417b17d_0_30"/>
                  <p:cNvSpPr txBox="1"/>
                  <p:nvPr/>
                </p:nvSpPr>
                <p:spPr>
                  <a:xfrm>
                    <a:off x="621820" y="2958988"/>
                    <a:ext cx="5448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Low</a:t>
                    </a:r>
                    <a:endParaRPr sz="1000">
                      <a:latin typeface="Indie Flower"/>
                      <a:ea typeface="Indie Flower"/>
                      <a:cs typeface="Indie Flower"/>
                      <a:sym typeface="Indie Flower"/>
                    </a:endParaRPr>
                  </a:p>
                </p:txBody>
              </p:sp>
              <p:sp>
                <p:nvSpPr>
                  <p:cNvPr id="301" name="Google Shape;301;g794417b17d_0_30"/>
                  <p:cNvSpPr txBox="1"/>
                  <p:nvPr/>
                </p:nvSpPr>
                <p:spPr>
                  <a:xfrm>
                    <a:off x="1873376" y="2958975"/>
                    <a:ext cx="619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High</a:t>
                    </a:r>
                    <a:endParaRPr sz="1000">
                      <a:latin typeface="Indie Flower"/>
                      <a:ea typeface="Indie Flower"/>
                      <a:cs typeface="Indie Flower"/>
                      <a:sym typeface="Indie Flower"/>
                    </a:endParaRPr>
                  </a:p>
                </p:txBody>
              </p:sp>
              <p:sp>
                <p:nvSpPr>
                  <p:cNvPr id="302" name="Google Shape;302;g794417b17d_0_30"/>
                  <p:cNvSpPr/>
                  <p:nvPr/>
                </p:nvSpPr>
                <p:spPr>
                  <a:xfrm>
                    <a:off x="1090413" y="3179200"/>
                    <a:ext cx="135000" cy="110700"/>
                  </a:xfrm>
                  <a:prstGeom prst="roundRect">
                    <a:avLst>
                      <a:gd fmla="val 50000" name="adj"/>
                    </a:avLst>
                  </a:prstGeom>
                  <a:gradFill>
                    <a:gsLst>
                      <a:gs pos="0">
                        <a:srgbClr val="4E29AA"/>
                      </a:gs>
                      <a:gs pos="100000">
                        <a:srgbClr val="1E123D"/>
                      </a:gs>
                    </a:gsLst>
                    <a:path path="circle">
                      <a:fillToRect b="50%" l="50%" r="50%" t="50%"/>
                    </a:path>
                    <a:tileRect/>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g794417b17d_0_30"/>
                <p:cNvGrpSpPr/>
                <p:nvPr/>
              </p:nvGrpSpPr>
              <p:grpSpPr>
                <a:xfrm>
                  <a:off x="6611720" y="3380825"/>
                  <a:ext cx="1870755" cy="330925"/>
                  <a:chOff x="469420" y="3114150"/>
                  <a:chExt cx="1870755" cy="330925"/>
                </a:xfrm>
              </p:grpSpPr>
              <p:sp>
                <p:nvSpPr>
                  <p:cNvPr id="304" name="Google Shape;304;g794417b17d_0_30"/>
                  <p:cNvSpPr/>
                  <p:nvPr/>
                </p:nvSpPr>
                <p:spPr>
                  <a:xfrm>
                    <a:off x="645563" y="3334375"/>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794417b17d_0_30"/>
                  <p:cNvSpPr txBox="1"/>
                  <p:nvPr/>
                </p:nvSpPr>
                <p:spPr>
                  <a:xfrm>
                    <a:off x="469420" y="3114163"/>
                    <a:ext cx="5448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Low</a:t>
                    </a:r>
                    <a:endParaRPr sz="1000">
                      <a:latin typeface="Indie Flower"/>
                      <a:ea typeface="Indie Flower"/>
                      <a:cs typeface="Indie Flower"/>
                      <a:sym typeface="Indie Flower"/>
                    </a:endParaRPr>
                  </a:p>
                </p:txBody>
              </p:sp>
              <p:sp>
                <p:nvSpPr>
                  <p:cNvPr id="306" name="Google Shape;306;g794417b17d_0_30"/>
                  <p:cNvSpPr txBox="1"/>
                  <p:nvPr/>
                </p:nvSpPr>
                <p:spPr>
                  <a:xfrm>
                    <a:off x="1720976" y="3114150"/>
                    <a:ext cx="619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High</a:t>
                    </a:r>
                    <a:endParaRPr sz="1000">
                      <a:latin typeface="Indie Flower"/>
                      <a:ea typeface="Indie Flower"/>
                      <a:cs typeface="Indie Flower"/>
                      <a:sym typeface="Indie Flower"/>
                    </a:endParaRPr>
                  </a:p>
                </p:txBody>
              </p:sp>
              <p:sp>
                <p:nvSpPr>
                  <p:cNvPr id="307" name="Google Shape;307;g794417b17d_0_30"/>
                  <p:cNvSpPr/>
                  <p:nvPr/>
                </p:nvSpPr>
                <p:spPr>
                  <a:xfrm>
                    <a:off x="1395213" y="3334375"/>
                    <a:ext cx="135000" cy="110700"/>
                  </a:xfrm>
                  <a:prstGeom prst="roundRect">
                    <a:avLst>
                      <a:gd fmla="val 50000" name="adj"/>
                    </a:avLst>
                  </a:prstGeom>
                  <a:gradFill>
                    <a:gsLst>
                      <a:gs pos="0">
                        <a:srgbClr val="4E29AA"/>
                      </a:gs>
                      <a:gs pos="100000">
                        <a:srgbClr val="1E123D"/>
                      </a:gs>
                    </a:gsLst>
                    <a:path path="circle">
                      <a:fillToRect b="50%" l="50%" r="50%" t="50%"/>
                    </a:path>
                    <a:tileRect/>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g794417b17d_0_30"/>
                <p:cNvGrpSpPr/>
                <p:nvPr/>
              </p:nvGrpSpPr>
              <p:grpSpPr>
                <a:xfrm>
                  <a:off x="6611720" y="3646500"/>
                  <a:ext cx="1870755" cy="330925"/>
                  <a:chOff x="469420" y="3037950"/>
                  <a:chExt cx="1870755" cy="330925"/>
                </a:xfrm>
              </p:grpSpPr>
              <p:sp>
                <p:nvSpPr>
                  <p:cNvPr id="309" name="Google Shape;309;g794417b17d_0_30"/>
                  <p:cNvSpPr/>
                  <p:nvPr/>
                </p:nvSpPr>
                <p:spPr>
                  <a:xfrm>
                    <a:off x="645563" y="3258175"/>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794417b17d_0_30"/>
                  <p:cNvSpPr txBox="1"/>
                  <p:nvPr/>
                </p:nvSpPr>
                <p:spPr>
                  <a:xfrm>
                    <a:off x="469420" y="3037963"/>
                    <a:ext cx="5448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Low</a:t>
                    </a:r>
                    <a:endParaRPr sz="1000">
                      <a:latin typeface="Indie Flower"/>
                      <a:ea typeface="Indie Flower"/>
                      <a:cs typeface="Indie Flower"/>
                      <a:sym typeface="Indie Flower"/>
                    </a:endParaRPr>
                  </a:p>
                </p:txBody>
              </p:sp>
              <p:sp>
                <p:nvSpPr>
                  <p:cNvPr id="311" name="Google Shape;311;g794417b17d_0_30"/>
                  <p:cNvSpPr txBox="1"/>
                  <p:nvPr/>
                </p:nvSpPr>
                <p:spPr>
                  <a:xfrm>
                    <a:off x="1720976" y="3037950"/>
                    <a:ext cx="619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High</a:t>
                    </a:r>
                    <a:endParaRPr sz="1000">
                      <a:latin typeface="Indie Flower"/>
                      <a:ea typeface="Indie Flower"/>
                      <a:cs typeface="Indie Flower"/>
                      <a:sym typeface="Indie Flower"/>
                    </a:endParaRPr>
                  </a:p>
                </p:txBody>
              </p:sp>
              <p:sp>
                <p:nvSpPr>
                  <p:cNvPr id="312" name="Google Shape;312;g794417b17d_0_30"/>
                  <p:cNvSpPr/>
                  <p:nvPr/>
                </p:nvSpPr>
                <p:spPr>
                  <a:xfrm>
                    <a:off x="1776213" y="3258175"/>
                    <a:ext cx="135000" cy="110700"/>
                  </a:xfrm>
                  <a:prstGeom prst="roundRect">
                    <a:avLst>
                      <a:gd fmla="val 50000" name="adj"/>
                    </a:avLst>
                  </a:prstGeom>
                  <a:gradFill>
                    <a:gsLst>
                      <a:gs pos="0">
                        <a:srgbClr val="4E29AA"/>
                      </a:gs>
                      <a:gs pos="100000">
                        <a:srgbClr val="1E123D"/>
                      </a:gs>
                    </a:gsLst>
                    <a:path path="circle">
                      <a:fillToRect b="50%" l="50%" r="50%" t="50%"/>
                    </a:path>
                    <a:tileRect/>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 name="Google Shape;313;g794417b17d_0_30"/>
              <p:cNvGrpSpPr/>
              <p:nvPr/>
            </p:nvGrpSpPr>
            <p:grpSpPr>
              <a:xfrm>
                <a:off x="6620133" y="4935500"/>
                <a:ext cx="1870755" cy="330925"/>
                <a:chOff x="469420" y="3037950"/>
                <a:chExt cx="1870755" cy="330925"/>
              </a:xfrm>
            </p:grpSpPr>
            <p:sp>
              <p:nvSpPr>
                <p:cNvPr id="314" name="Google Shape;314;g794417b17d_0_30"/>
                <p:cNvSpPr/>
                <p:nvPr/>
              </p:nvSpPr>
              <p:spPr>
                <a:xfrm>
                  <a:off x="645563" y="3258175"/>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794417b17d_0_30"/>
                <p:cNvSpPr txBox="1"/>
                <p:nvPr/>
              </p:nvSpPr>
              <p:spPr>
                <a:xfrm>
                  <a:off x="469420" y="3037963"/>
                  <a:ext cx="5448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Low</a:t>
                  </a:r>
                  <a:endParaRPr sz="1000">
                    <a:latin typeface="Indie Flower"/>
                    <a:ea typeface="Indie Flower"/>
                    <a:cs typeface="Indie Flower"/>
                    <a:sym typeface="Indie Flower"/>
                  </a:endParaRPr>
                </a:p>
              </p:txBody>
            </p:sp>
            <p:sp>
              <p:nvSpPr>
                <p:cNvPr id="316" name="Google Shape;316;g794417b17d_0_30"/>
                <p:cNvSpPr txBox="1"/>
                <p:nvPr/>
              </p:nvSpPr>
              <p:spPr>
                <a:xfrm>
                  <a:off x="1720976" y="3037950"/>
                  <a:ext cx="619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High</a:t>
                  </a:r>
                  <a:endParaRPr sz="1000">
                    <a:latin typeface="Indie Flower"/>
                    <a:ea typeface="Indie Flower"/>
                    <a:cs typeface="Indie Flower"/>
                    <a:sym typeface="Indie Flower"/>
                  </a:endParaRPr>
                </a:p>
              </p:txBody>
            </p:sp>
            <p:sp>
              <p:nvSpPr>
                <p:cNvPr id="317" name="Google Shape;317;g794417b17d_0_30"/>
                <p:cNvSpPr/>
                <p:nvPr/>
              </p:nvSpPr>
              <p:spPr>
                <a:xfrm>
                  <a:off x="1623813" y="3258175"/>
                  <a:ext cx="135000" cy="110700"/>
                </a:xfrm>
                <a:prstGeom prst="roundRect">
                  <a:avLst>
                    <a:gd fmla="val 50000" name="adj"/>
                  </a:avLst>
                </a:prstGeom>
                <a:gradFill>
                  <a:gsLst>
                    <a:gs pos="0">
                      <a:srgbClr val="4E29AA"/>
                    </a:gs>
                    <a:gs pos="100000">
                      <a:srgbClr val="1E123D"/>
                    </a:gs>
                  </a:gsLst>
                  <a:path path="circle">
                    <a:fillToRect b="50%" l="50%" r="50%" t="50%"/>
                  </a:path>
                  <a:tileRect/>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g794417b17d_0_301"/>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Potential Payton - Scenario</a:t>
            </a:r>
            <a:endParaRPr/>
          </a:p>
        </p:txBody>
      </p:sp>
      <p:sp>
        <p:nvSpPr>
          <p:cNvPr id="323" name="Google Shape;323;g794417b17d_0_301"/>
          <p:cNvSpPr txBox="1"/>
          <p:nvPr>
            <p:ph idx="1" type="body"/>
          </p:nvPr>
        </p:nvSpPr>
        <p:spPr>
          <a:xfrm>
            <a:off x="347100" y="1547525"/>
            <a:ext cx="8196900" cy="3064800"/>
          </a:xfrm>
          <a:prstGeom prst="rect">
            <a:avLst/>
          </a:prstGeom>
        </p:spPr>
        <p:txBody>
          <a:bodyPr anchorCtr="0" anchor="t" bIns="0" lIns="0" spcFirstLastPara="1" rIns="0" wrap="square" tIns="0">
            <a:noAutofit/>
          </a:bodyPr>
          <a:lstStyle/>
          <a:p>
            <a:pPr indent="457200" lvl="0" marL="0" rtl="0" algn="l">
              <a:spcBef>
                <a:spcPts val="600"/>
              </a:spcBef>
              <a:spcAft>
                <a:spcPts val="0"/>
              </a:spcAft>
              <a:buNone/>
            </a:pPr>
            <a:r>
              <a:rPr lang="en" sz="1000"/>
              <a:t>Payton is studying for one of her business classes in the campus library. She finishes drinking her bottle of water, and </a:t>
            </a:r>
            <a:r>
              <a:rPr b="1" lang="en" sz="1000">
                <a:solidFill>
                  <a:srgbClr val="38761D"/>
                </a:solidFill>
                <a:latin typeface="Encode Sans Semi Condensed"/>
                <a:ea typeface="Encode Sans Semi Condensed"/>
                <a:cs typeface="Encode Sans Semi Condensed"/>
                <a:sym typeface="Encode Sans Semi Condensed"/>
              </a:rPr>
              <a:t>goes to the bins to throw it away.</a:t>
            </a:r>
            <a:r>
              <a:rPr lang="en" sz="1000"/>
              <a:t> Before she recycles it, she remembers hearing before that the cap and the bottle are supposed to go into different bins. </a:t>
            </a:r>
            <a:r>
              <a:rPr b="1" lang="en" sz="1000">
                <a:solidFill>
                  <a:srgbClr val="38761D"/>
                </a:solidFill>
                <a:latin typeface="Encode Sans Semi Condensed"/>
                <a:ea typeface="Encode Sans Semi Condensed"/>
                <a:cs typeface="Encode Sans Semi Condensed"/>
                <a:sym typeface="Encode Sans Semi Condensed"/>
              </a:rPr>
              <a:t>Unsure of what to do</a:t>
            </a:r>
            <a:r>
              <a:rPr lang="en" sz="1000"/>
              <a:t>, she just puts both into the recycle and moves on. Later that day Payton passes by the bins to throw away the wrapper from her sandwich, and </a:t>
            </a:r>
            <a:r>
              <a:rPr b="1" lang="en" sz="1000">
                <a:solidFill>
                  <a:srgbClr val="38761D"/>
                </a:solidFill>
                <a:latin typeface="Encode Sans Semi Condensed"/>
                <a:ea typeface="Encode Sans Semi Condensed"/>
                <a:cs typeface="Encode Sans Semi Condensed"/>
                <a:sym typeface="Encode Sans Semi Condensed"/>
              </a:rPr>
              <a:t>finds herself being uncertain</a:t>
            </a:r>
            <a:r>
              <a:rPr lang="en" sz="1000"/>
              <a:t>, yet again, of what to do. She </a:t>
            </a:r>
            <a:r>
              <a:rPr b="1" lang="en" sz="1000">
                <a:solidFill>
                  <a:srgbClr val="38761D"/>
                </a:solidFill>
                <a:latin typeface="Encode Sans Semi Condensed"/>
                <a:ea typeface="Encode Sans Semi Condensed"/>
                <a:cs typeface="Encode Sans Semi Condensed"/>
                <a:sym typeface="Encode Sans Semi Condensed"/>
              </a:rPr>
              <a:t>wonders if the scraps of food left on it are able to be recycled or if they need to be composted</a:t>
            </a:r>
            <a:r>
              <a:rPr lang="en" sz="1000"/>
              <a:t>. Without knowledge of the proper distinction, she just recycles it. She’s afraid she may have made the wrong decision though, and starts to feel a little guilty about it.</a:t>
            </a:r>
            <a:endParaRPr sz="1000"/>
          </a:p>
          <a:p>
            <a:pPr indent="0" lvl="0" marL="0" rtl="0" algn="l">
              <a:spcBef>
                <a:spcPts val="600"/>
              </a:spcBef>
              <a:spcAft>
                <a:spcPts val="0"/>
              </a:spcAft>
              <a:buNone/>
            </a:pPr>
            <a:r>
              <a:rPr lang="en" sz="1000"/>
              <a:t>	Wanting to know more about the proper way to dispose of waste, she </a:t>
            </a:r>
            <a:r>
              <a:rPr b="1" lang="en" sz="1000">
                <a:solidFill>
                  <a:srgbClr val="38761D"/>
                </a:solidFill>
                <a:latin typeface="Encode Sans Semi Condensed"/>
                <a:ea typeface="Encode Sans Semi Condensed"/>
                <a:cs typeface="Encode Sans Semi Condensed"/>
                <a:sym typeface="Encode Sans Semi Condensed"/>
              </a:rPr>
              <a:t>searches for ‘UWB trash cans’ on her laptop</a:t>
            </a:r>
            <a:r>
              <a:rPr lang="en" sz="1000"/>
              <a:t> when she gets back to class. The </a:t>
            </a:r>
            <a:r>
              <a:rPr b="1" lang="en" sz="1000">
                <a:solidFill>
                  <a:srgbClr val="38761D"/>
                </a:solidFill>
                <a:latin typeface="Encode Sans Semi Condensed"/>
                <a:ea typeface="Encode Sans Semi Condensed"/>
                <a:cs typeface="Encode Sans Semi Condensed"/>
                <a:sym typeface="Encode Sans Semi Condensed"/>
              </a:rPr>
              <a:t>first link on Google that comes up is to Waste - Environmental Sustainability - UW Bothell</a:t>
            </a:r>
            <a:r>
              <a:rPr lang="en" sz="1000"/>
              <a:t>. This reminds her of when she heard the word sustainability before, a couple years before in one of her classes. Interested in learning more, Payton opens the website and begins to read about the trash cans on campus. She notices </a:t>
            </a:r>
            <a:r>
              <a:rPr b="1" lang="en" sz="1000">
                <a:solidFill>
                  <a:srgbClr val="38761D"/>
                </a:solidFill>
                <a:latin typeface="Encode Sans Semi Condensed"/>
                <a:ea typeface="Encode Sans Semi Condensed"/>
                <a:cs typeface="Encode Sans Semi Condensed"/>
                <a:sym typeface="Encode Sans Semi Condensed"/>
              </a:rPr>
              <a:t>there is a lot of information presented on this UWB Sustainability website.</a:t>
            </a:r>
            <a:r>
              <a:rPr lang="en" sz="1000"/>
              <a:t> There’s lots of subheaders on the left of the page, and so out of curiosity she begins to explore them.</a:t>
            </a:r>
            <a:endParaRPr sz="1000"/>
          </a:p>
          <a:p>
            <a:pPr indent="0" lvl="0" marL="0" rtl="0" algn="l">
              <a:spcBef>
                <a:spcPts val="600"/>
              </a:spcBef>
              <a:spcAft>
                <a:spcPts val="0"/>
              </a:spcAft>
              <a:buNone/>
            </a:pPr>
            <a:r>
              <a:rPr lang="en" sz="1000"/>
              <a:t>	Impressed by the amount of sustainability info that UWB has to offer, Payton feels a sense of pride towards her school. Without realizing it, she has now moved on from learning about the trash cans without answering her initial question yet. The </a:t>
            </a:r>
            <a:r>
              <a:rPr b="1" lang="en" sz="1000">
                <a:solidFill>
                  <a:srgbClr val="38761D"/>
                </a:solidFill>
                <a:latin typeface="Encode Sans Semi Condensed"/>
                <a:ea typeface="Encode Sans Semi Condensed"/>
                <a:cs typeface="Encode Sans Semi Condensed"/>
                <a:sym typeface="Encode Sans Semi Condensed"/>
              </a:rPr>
              <a:t>next subheader beneath Waste is MiniMax</a:t>
            </a:r>
            <a:r>
              <a:rPr lang="en" sz="1000"/>
              <a:t>, so she clicks that one. A </a:t>
            </a:r>
            <a:r>
              <a:rPr b="1" lang="en" sz="1000">
                <a:solidFill>
                  <a:srgbClr val="38761D"/>
                </a:solidFill>
                <a:latin typeface="Encode Sans Semi Condensed"/>
                <a:ea typeface="Encode Sans Semi Condensed"/>
                <a:cs typeface="Encode Sans Semi Condensed"/>
                <a:sym typeface="Encode Sans Semi Condensed"/>
              </a:rPr>
              <a:t>page of descriptions and FAQ’s about MiniMax comes up</a:t>
            </a:r>
            <a:r>
              <a:rPr lang="en" sz="1000"/>
              <a:t>. Payton skims the whole thing, but still has no idea what MiniMax bins are. </a:t>
            </a:r>
            <a:r>
              <a:rPr b="1" lang="en" sz="1000">
                <a:solidFill>
                  <a:srgbClr val="38761D"/>
                </a:solidFill>
                <a:latin typeface="Encode Sans Semi Condensed"/>
                <a:ea typeface="Encode Sans Semi Condensed"/>
                <a:cs typeface="Encode Sans Semi Condensed"/>
                <a:sym typeface="Encode Sans Semi Condensed"/>
              </a:rPr>
              <a:t>She spots two clickable links for landfill and recycling sorting guides</a:t>
            </a:r>
            <a:r>
              <a:rPr lang="en" sz="1000"/>
              <a:t>. Excited to finally find an answer to her question, she right clicks them and opens them in new tabs. </a:t>
            </a:r>
            <a:r>
              <a:rPr b="1" lang="en" sz="1000">
                <a:solidFill>
                  <a:srgbClr val="38761D"/>
                </a:solidFill>
                <a:latin typeface="Encode Sans Semi Condensed"/>
                <a:ea typeface="Encode Sans Semi Condensed"/>
                <a:cs typeface="Encode Sans Semi Condensed"/>
                <a:sym typeface="Encode Sans Semi Condensed"/>
              </a:rPr>
              <a:t>Both are dead links</a:t>
            </a:r>
            <a:r>
              <a:rPr lang="en" sz="1000"/>
              <a:t>. Disappointed but not willing to give up yet, Payton looks back at the navigation sidebar. The main header says “</a:t>
            </a:r>
            <a:r>
              <a:rPr b="1" lang="en" sz="1000">
                <a:solidFill>
                  <a:srgbClr val="38761D"/>
                </a:solidFill>
                <a:latin typeface="Encode Sans Semi Condensed"/>
                <a:ea typeface="Encode Sans Semi Condensed"/>
                <a:cs typeface="Encode Sans Semi Condensed"/>
                <a:sym typeface="Encode Sans Semi Condensed"/>
              </a:rPr>
              <a:t>Environmental Sustainability</a:t>
            </a:r>
            <a:r>
              <a:rPr lang="en" sz="1000"/>
              <a:t>”. She clicks on it hoping to learn what ”sustainability” is. She scans the paragraph but </a:t>
            </a:r>
            <a:r>
              <a:rPr b="1" lang="en" sz="1000">
                <a:solidFill>
                  <a:srgbClr val="38761D"/>
                </a:solidFill>
                <a:latin typeface="Encode Sans Semi Condensed"/>
                <a:ea typeface="Encode Sans Semi Condensed"/>
                <a:cs typeface="Encode Sans Semi Condensed"/>
                <a:sym typeface="Encode Sans Semi Condensed"/>
              </a:rPr>
              <a:t>can’t find any definitions for sustainability</a:t>
            </a:r>
            <a:r>
              <a:rPr lang="en" sz="1000"/>
              <a:t>, other than that it is something that the UWB and Cascadia campuses practice. Disappointed again, Payton closes the tab and goes on about her day.</a:t>
            </a:r>
            <a:endParaRPr sz="1000"/>
          </a:p>
        </p:txBody>
      </p:sp>
      <p:sp>
        <p:nvSpPr>
          <p:cNvPr id="324" name="Google Shape;324;g794417b17d_0_301"/>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g794417b17d_0_174"/>
          <p:cNvPicPr preferRelativeResize="0"/>
          <p:nvPr/>
        </p:nvPicPr>
        <p:blipFill rotWithShape="1">
          <a:blip r:embed="rId3">
            <a:alphaModFix/>
          </a:blip>
          <a:srcRect b="0" l="0" r="35629" t="0"/>
          <a:stretch/>
        </p:blipFill>
        <p:spPr>
          <a:xfrm>
            <a:off x="187425" y="1453275"/>
            <a:ext cx="2381101" cy="2463951"/>
          </a:xfrm>
          <a:prstGeom prst="rect">
            <a:avLst/>
          </a:prstGeom>
          <a:no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pic>
      <p:grpSp>
        <p:nvGrpSpPr>
          <p:cNvPr id="330" name="Google Shape;330;g794417b17d_0_174"/>
          <p:cNvGrpSpPr/>
          <p:nvPr/>
        </p:nvGrpSpPr>
        <p:grpSpPr>
          <a:xfrm>
            <a:off x="5868150" y="2091699"/>
            <a:ext cx="3193800" cy="1187100"/>
            <a:chOff x="5868150" y="2091699"/>
            <a:chExt cx="3193800" cy="1187100"/>
          </a:xfrm>
        </p:grpSpPr>
        <p:sp>
          <p:nvSpPr>
            <p:cNvPr id="331" name="Google Shape;331;g794417b17d_0_174"/>
            <p:cNvSpPr/>
            <p:nvPr/>
          </p:nvSpPr>
          <p:spPr>
            <a:xfrm>
              <a:off x="5950150" y="2206413"/>
              <a:ext cx="31017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794417b17d_0_174"/>
            <p:cNvSpPr txBox="1"/>
            <p:nvPr/>
          </p:nvSpPr>
          <p:spPr>
            <a:xfrm>
              <a:off x="5868150" y="2091699"/>
              <a:ext cx="3193800" cy="11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Goals</a:t>
              </a:r>
              <a:endParaRPr>
                <a:latin typeface="Satisfy"/>
                <a:ea typeface="Satisfy"/>
                <a:cs typeface="Satisfy"/>
                <a:sym typeface="Satisfy"/>
              </a:endParaRPr>
            </a:p>
            <a:p>
              <a:pPr indent="0" lvl="0" marL="0" rtl="0" algn="ctr">
                <a:spcBef>
                  <a:spcPts val="0"/>
                </a:spcBef>
                <a:spcAft>
                  <a:spcPts val="0"/>
                </a:spcAft>
                <a:buNone/>
              </a:pPr>
              <a:r>
                <a:t/>
              </a:r>
              <a:endParaRPr sz="200">
                <a:latin typeface="Satisfy"/>
                <a:ea typeface="Satisfy"/>
                <a:cs typeface="Satisfy"/>
                <a:sym typeface="Satisfy"/>
              </a:endParaRPr>
            </a:p>
            <a:p>
              <a:pPr indent="0" lvl="0" marL="0" rtl="0" algn="ctr">
                <a:spcBef>
                  <a:spcPts val="0"/>
                </a:spcBef>
                <a:spcAft>
                  <a:spcPts val="0"/>
                </a:spcAft>
                <a:buNone/>
              </a:pPr>
              <a:r>
                <a:t/>
              </a:r>
              <a:endParaRPr sz="200">
                <a:latin typeface="Satisfy"/>
                <a:ea typeface="Satisfy"/>
                <a:cs typeface="Satisfy"/>
                <a:sym typeface="Satisfy"/>
              </a:endParaRPr>
            </a:p>
            <a:p>
              <a:pPr indent="-292100" lvl="0" marL="457200" rtl="0" algn="l">
                <a:spcBef>
                  <a:spcPts val="0"/>
                </a:spcBef>
                <a:spcAft>
                  <a:spcPts val="0"/>
                </a:spcAft>
                <a:buClr>
                  <a:srgbClr val="595959"/>
                </a:buClr>
                <a:buSzPts val="1000"/>
                <a:buFont typeface="Indie Flower"/>
                <a:buChar char="❖"/>
              </a:pPr>
              <a:r>
                <a:rPr lang="en" sz="1000">
                  <a:latin typeface="Indie Flower"/>
                  <a:ea typeface="Indie Flower"/>
                  <a:cs typeface="Indie Flower"/>
                  <a:sym typeface="Indie Flower"/>
                </a:rPr>
                <a:t>Connect sustainability to their work and major</a:t>
              </a:r>
              <a:endParaRPr sz="1000">
                <a:latin typeface="Indie Flower"/>
                <a:ea typeface="Indie Flower"/>
                <a:cs typeface="Indie Flower"/>
                <a:sym typeface="Indie Flower"/>
              </a:endParaRPr>
            </a:p>
            <a:p>
              <a:pPr indent="-292100" lvl="0" marL="457200" rtl="0" algn="l">
                <a:spcBef>
                  <a:spcPts val="0"/>
                </a:spcBef>
                <a:spcAft>
                  <a:spcPts val="0"/>
                </a:spcAft>
                <a:buClr>
                  <a:srgbClr val="595959"/>
                </a:buClr>
                <a:buSzPts val="1000"/>
                <a:buFont typeface="Indie Flower"/>
                <a:buChar char="❖"/>
              </a:pPr>
              <a:r>
                <a:rPr lang="en" sz="1000">
                  <a:latin typeface="Indie Flower"/>
                  <a:ea typeface="Indie Flower"/>
                  <a:cs typeface="Indie Flower"/>
                  <a:sym typeface="Indie Flower"/>
                </a:rPr>
                <a:t>Live a sustainable lifestyle</a:t>
              </a:r>
              <a:endParaRPr sz="1000">
                <a:latin typeface="Indie Flower"/>
                <a:ea typeface="Indie Flower"/>
                <a:cs typeface="Indie Flower"/>
                <a:sym typeface="Indie Flower"/>
              </a:endParaRPr>
            </a:p>
            <a:p>
              <a:pPr indent="-292100" lvl="0" marL="457200" rtl="0" algn="l">
                <a:spcBef>
                  <a:spcPts val="0"/>
                </a:spcBef>
                <a:spcAft>
                  <a:spcPts val="0"/>
                </a:spcAft>
                <a:buClr>
                  <a:srgbClr val="595959"/>
                </a:buClr>
                <a:buSzPts val="1000"/>
                <a:buFont typeface="Indie Flower"/>
                <a:buChar char="❖"/>
              </a:pPr>
              <a:r>
                <a:rPr lang="en" sz="1000">
                  <a:latin typeface="Indie Flower"/>
                  <a:ea typeface="Indie Flower"/>
                  <a:cs typeface="Indie Flower"/>
                  <a:sym typeface="Indie Flower"/>
                </a:rPr>
                <a:t>Graduate and get a job who’s core values matches theirs</a:t>
              </a:r>
              <a:endParaRPr sz="1000">
                <a:latin typeface="Indie Flower"/>
                <a:ea typeface="Indie Flower"/>
                <a:cs typeface="Indie Flower"/>
                <a:sym typeface="Indie Flower"/>
              </a:endParaRPr>
            </a:p>
          </p:txBody>
        </p:sp>
      </p:grpSp>
      <p:sp>
        <p:nvSpPr>
          <p:cNvPr id="333" name="Google Shape;333;g794417b17d_0_174"/>
          <p:cNvSpPr/>
          <p:nvPr/>
        </p:nvSpPr>
        <p:spPr>
          <a:xfrm>
            <a:off x="5960325" y="3788875"/>
            <a:ext cx="31017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794417b17d_0_174"/>
          <p:cNvSpPr txBox="1"/>
          <p:nvPr/>
        </p:nvSpPr>
        <p:spPr>
          <a:xfrm>
            <a:off x="5868150" y="3686725"/>
            <a:ext cx="3193800" cy="4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Technology Usage</a:t>
            </a:r>
            <a:endParaRPr sz="1000">
              <a:latin typeface="Satisfy"/>
              <a:ea typeface="Satisfy"/>
              <a:cs typeface="Satisfy"/>
              <a:sym typeface="Satisfy"/>
            </a:endParaRPr>
          </a:p>
        </p:txBody>
      </p:sp>
      <p:sp>
        <p:nvSpPr>
          <p:cNvPr id="335" name="Google Shape;335;g794417b17d_0_174"/>
          <p:cNvSpPr/>
          <p:nvPr/>
        </p:nvSpPr>
        <p:spPr>
          <a:xfrm>
            <a:off x="5950150" y="1191925"/>
            <a:ext cx="31017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794417b17d_0_174"/>
          <p:cNvSpPr txBox="1"/>
          <p:nvPr>
            <p:ph type="title"/>
          </p:nvPr>
        </p:nvSpPr>
        <p:spPr>
          <a:xfrm>
            <a:off x="533400" y="27740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Searching Sam</a:t>
            </a:r>
            <a:endParaRPr/>
          </a:p>
        </p:txBody>
      </p:sp>
      <p:grpSp>
        <p:nvGrpSpPr>
          <p:cNvPr id="337" name="Google Shape;337;g794417b17d_0_174"/>
          <p:cNvGrpSpPr/>
          <p:nvPr/>
        </p:nvGrpSpPr>
        <p:grpSpPr>
          <a:xfrm>
            <a:off x="5904750" y="3121075"/>
            <a:ext cx="3193800" cy="1056600"/>
            <a:chOff x="5904750" y="3055425"/>
            <a:chExt cx="3193800" cy="1056600"/>
          </a:xfrm>
        </p:grpSpPr>
        <p:sp>
          <p:nvSpPr>
            <p:cNvPr id="338" name="Google Shape;338;g794417b17d_0_174"/>
            <p:cNvSpPr/>
            <p:nvPr/>
          </p:nvSpPr>
          <p:spPr>
            <a:xfrm>
              <a:off x="5950150" y="3135300"/>
              <a:ext cx="31017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794417b17d_0_174"/>
            <p:cNvSpPr txBox="1"/>
            <p:nvPr/>
          </p:nvSpPr>
          <p:spPr>
            <a:xfrm>
              <a:off x="5904750" y="3055425"/>
              <a:ext cx="3193800" cy="10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Dislikes</a:t>
              </a:r>
              <a:endParaRPr>
                <a:latin typeface="Satisfy"/>
                <a:ea typeface="Satisfy"/>
                <a:cs typeface="Satisfy"/>
                <a:sym typeface="Satisfy"/>
              </a:endParaRPr>
            </a:p>
            <a:p>
              <a:pPr indent="0" lvl="0" marL="0" rtl="0" algn="ctr">
                <a:spcBef>
                  <a:spcPts val="0"/>
                </a:spcBef>
                <a:spcAft>
                  <a:spcPts val="0"/>
                </a:spcAft>
                <a:buNone/>
              </a:pPr>
              <a:r>
                <a:t/>
              </a:r>
              <a:endParaRPr sz="200">
                <a:latin typeface="Satisfy"/>
                <a:ea typeface="Satisfy"/>
                <a:cs typeface="Satisfy"/>
                <a:sym typeface="Satisfy"/>
              </a:endParaRPr>
            </a:p>
            <a:p>
              <a:pPr indent="-292100" lvl="0" marL="457200" rtl="0" algn="l">
                <a:spcBef>
                  <a:spcPts val="0"/>
                </a:spcBef>
                <a:spcAft>
                  <a:spcPts val="0"/>
                </a:spcAft>
                <a:buClr>
                  <a:srgbClr val="595959"/>
                </a:buClr>
                <a:buSzPts val="1000"/>
                <a:buFont typeface="Indie Flower"/>
                <a:buChar char="❖"/>
              </a:pPr>
              <a:r>
                <a:rPr lang="en" sz="1000">
                  <a:latin typeface="Indie Flower"/>
                  <a:ea typeface="Indie Flower"/>
                  <a:cs typeface="Indie Flower"/>
                  <a:sym typeface="Indie Flower"/>
                </a:rPr>
                <a:t>When people don’t know how to sort their trash</a:t>
              </a:r>
              <a:endParaRPr sz="1000">
                <a:latin typeface="Indie Flower"/>
                <a:ea typeface="Indie Flower"/>
                <a:cs typeface="Indie Flower"/>
                <a:sym typeface="Indie Flower"/>
              </a:endParaRPr>
            </a:p>
            <a:p>
              <a:pPr indent="-292100" lvl="0" marL="457200" rtl="0" algn="l">
                <a:spcBef>
                  <a:spcPts val="0"/>
                </a:spcBef>
                <a:spcAft>
                  <a:spcPts val="0"/>
                </a:spcAft>
                <a:buClr>
                  <a:srgbClr val="595959"/>
                </a:buClr>
                <a:buSzPts val="1000"/>
                <a:buFont typeface="Indie Flower"/>
                <a:buChar char="❖"/>
              </a:pPr>
              <a:r>
                <a:rPr lang="en" sz="1000">
                  <a:latin typeface="Indie Flower"/>
                  <a:ea typeface="Indie Flower"/>
                  <a:cs typeface="Indie Flower"/>
                  <a:sym typeface="Indie Flower"/>
                </a:rPr>
                <a:t>Apathy towards public good or the environment</a:t>
              </a:r>
              <a:endParaRPr sz="1000">
                <a:latin typeface="Indie Flower"/>
                <a:ea typeface="Indie Flower"/>
                <a:cs typeface="Indie Flower"/>
                <a:sym typeface="Indie Flower"/>
              </a:endParaRPr>
            </a:p>
          </p:txBody>
        </p:sp>
      </p:grpSp>
      <p:sp>
        <p:nvSpPr>
          <p:cNvPr id="340" name="Google Shape;340;g794417b17d_0_174"/>
          <p:cNvSpPr/>
          <p:nvPr/>
        </p:nvSpPr>
        <p:spPr>
          <a:xfrm>
            <a:off x="2667000" y="4461500"/>
            <a:ext cx="31392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794417b17d_0_174"/>
          <p:cNvSpPr/>
          <p:nvPr/>
        </p:nvSpPr>
        <p:spPr>
          <a:xfrm>
            <a:off x="2667063" y="3208025"/>
            <a:ext cx="31392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794417b17d_0_174"/>
          <p:cNvSpPr/>
          <p:nvPr/>
        </p:nvSpPr>
        <p:spPr>
          <a:xfrm>
            <a:off x="2694400" y="1536575"/>
            <a:ext cx="3139200" cy="2373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794417b17d_0_174"/>
          <p:cNvSpPr txBox="1"/>
          <p:nvPr/>
        </p:nvSpPr>
        <p:spPr>
          <a:xfrm>
            <a:off x="2667075" y="1442325"/>
            <a:ext cx="3193800" cy="17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About</a:t>
            </a:r>
            <a:endParaRPr>
              <a:latin typeface="Satisfy"/>
              <a:ea typeface="Satisfy"/>
              <a:cs typeface="Satisfy"/>
              <a:sym typeface="Satisfy"/>
            </a:endParaRPr>
          </a:p>
          <a:p>
            <a:pPr indent="0" lvl="0" marL="0" rtl="0" algn="l">
              <a:spcBef>
                <a:spcPts val="0"/>
              </a:spcBef>
              <a:spcAft>
                <a:spcPts val="0"/>
              </a:spcAft>
              <a:buNone/>
            </a:pPr>
            <a:r>
              <a:t/>
            </a:r>
            <a:endParaRPr sz="1000">
              <a:latin typeface="Indie Flower"/>
              <a:ea typeface="Indie Flower"/>
              <a:cs typeface="Indie Flower"/>
              <a:sym typeface="Indie Flower"/>
            </a:endParaRPr>
          </a:p>
          <a:p>
            <a:pPr indent="0" lvl="0" marL="0" rtl="0" algn="l">
              <a:spcBef>
                <a:spcPts val="0"/>
              </a:spcBef>
              <a:spcAft>
                <a:spcPts val="0"/>
              </a:spcAft>
              <a:buNone/>
            </a:pPr>
            <a:r>
              <a:rPr lang="en" sz="1000">
                <a:latin typeface="Indie Flower"/>
                <a:ea typeface="Indie Flower"/>
                <a:cs typeface="Indie Flower"/>
                <a:sym typeface="Indie Flower"/>
              </a:rPr>
              <a:t>Sam is a senior UWB student who is majoring in Biology. Sam carpools with their roomates to campus. Some of their friends are members of the UW Bothell Sustainability Club. They haven’t joined it themselves, but Sam tries to live a sustainable lifestyle. Sam knows that resources related to sustainability exist, but hasn’t connected with them before.</a:t>
            </a:r>
            <a:endParaRPr sz="1000">
              <a:latin typeface="Satisfy"/>
              <a:ea typeface="Satisfy"/>
              <a:cs typeface="Satisfy"/>
              <a:sym typeface="Satisfy"/>
            </a:endParaRPr>
          </a:p>
          <a:p>
            <a:pPr indent="0" lvl="0" marL="0" rtl="0" algn="l">
              <a:spcBef>
                <a:spcPts val="0"/>
              </a:spcBef>
              <a:spcAft>
                <a:spcPts val="0"/>
              </a:spcAft>
              <a:buNone/>
            </a:pPr>
            <a:r>
              <a:t/>
            </a:r>
            <a:endParaRPr sz="1000">
              <a:latin typeface="Indie Flower"/>
              <a:ea typeface="Indie Flower"/>
              <a:cs typeface="Indie Flower"/>
              <a:sym typeface="Indie Flower"/>
            </a:endParaRPr>
          </a:p>
        </p:txBody>
      </p:sp>
      <p:sp>
        <p:nvSpPr>
          <p:cNvPr id="344" name="Google Shape;344;g794417b17d_0_174"/>
          <p:cNvSpPr txBox="1"/>
          <p:nvPr/>
        </p:nvSpPr>
        <p:spPr>
          <a:xfrm>
            <a:off x="2620413" y="3121063"/>
            <a:ext cx="3193800" cy="3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Personality</a:t>
            </a:r>
            <a:endParaRPr>
              <a:latin typeface="Satisfy"/>
              <a:ea typeface="Satisfy"/>
              <a:cs typeface="Satisfy"/>
              <a:sym typeface="Satisfy"/>
            </a:endParaRPr>
          </a:p>
          <a:p>
            <a:pPr indent="0" lvl="0" marL="0" rtl="0" algn="ctr">
              <a:spcBef>
                <a:spcPts val="0"/>
              </a:spcBef>
              <a:spcAft>
                <a:spcPts val="0"/>
              </a:spcAft>
              <a:buNone/>
            </a:pPr>
            <a:r>
              <a:t/>
            </a:r>
            <a:endParaRPr sz="1000">
              <a:latin typeface="Courier New"/>
              <a:ea typeface="Courier New"/>
              <a:cs typeface="Courier New"/>
              <a:sym typeface="Courier New"/>
            </a:endParaRPr>
          </a:p>
        </p:txBody>
      </p:sp>
      <p:sp>
        <p:nvSpPr>
          <p:cNvPr id="345" name="Google Shape;345;g794417b17d_0_174"/>
          <p:cNvSpPr txBox="1"/>
          <p:nvPr/>
        </p:nvSpPr>
        <p:spPr>
          <a:xfrm>
            <a:off x="5869175" y="1114538"/>
            <a:ext cx="3193800" cy="11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Demographics</a:t>
            </a:r>
            <a:endParaRPr sz="1100">
              <a:latin typeface="Satisfy"/>
              <a:ea typeface="Satisfy"/>
              <a:cs typeface="Satisfy"/>
              <a:sym typeface="Satisfy"/>
            </a:endParaRPr>
          </a:p>
          <a:p>
            <a:pPr indent="0" lvl="0" marL="0" rtl="0" algn="l">
              <a:spcBef>
                <a:spcPts val="1000"/>
              </a:spcBef>
              <a:spcAft>
                <a:spcPts val="0"/>
              </a:spcAft>
              <a:buNone/>
            </a:pPr>
            <a:r>
              <a:rPr lang="en" sz="1000">
                <a:latin typeface="Indie Flower"/>
                <a:ea typeface="Indie Flower"/>
                <a:cs typeface="Indie Flower"/>
                <a:sym typeface="Indie Flower"/>
              </a:rPr>
              <a:t>   Age                                                    </a:t>
            </a:r>
            <a:r>
              <a:rPr lang="en" sz="1000">
                <a:solidFill>
                  <a:srgbClr val="434343"/>
                </a:solidFill>
                <a:latin typeface="Indie Flower"/>
                <a:ea typeface="Indie Flower"/>
                <a:cs typeface="Indie Flower"/>
                <a:sym typeface="Indie Flower"/>
              </a:rPr>
              <a:t>21</a:t>
            </a:r>
            <a:endParaRPr sz="1000">
              <a:solidFill>
                <a:srgbClr val="434343"/>
              </a:solidFill>
              <a:latin typeface="Indie Flower"/>
              <a:ea typeface="Indie Flower"/>
              <a:cs typeface="Indie Flower"/>
              <a:sym typeface="Indie Flower"/>
            </a:endParaRPr>
          </a:p>
          <a:p>
            <a:pPr indent="0" lvl="0" marL="0" rtl="0" algn="l">
              <a:spcBef>
                <a:spcPts val="0"/>
              </a:spcBef>
              <a:spcAft>
                <a:spcPts val="0"/>
              </a:spcAft>
              <a:buNone/>
            </a:pPr>
            <a:r>
              <a:rPr lang="en" sz="1000">
                <a:latin typeface="Indie Flower"/>
                <a:ea typeface="Indie Flower"/>
                <a:cs typeface="Indie Flower"/>
                <a:sym typeface="Indie Flower"/>
              </a:rPr>
              <a:t>   Occupation                          </a:t>
            </a:r>
            <a:r>
              <a:rPr lang="en" sz="1000">
                <a:solidFill>
                  <a:srgbClr val="434343"/>
                </a:solidFill>
                <a:latin typeface="Indie Flower"/>
                <a:ea typeface="Indie Flower"/>
                <a:cs typeface="Indie Flower"/>
                <a:sym typeface="Indie Flower"/>
              </a:rPr>
              <a:t>Volunteers</a:t>
            </a:r>
            <a:r>
              <a:rPr lang="en" sz="1000">
                <a:solidFill>
                  <a:srgbClr val="434343"/>
                </a:solidFill>
                <a:latin typeface="Indie Flower"/>
                <a:ea typeface="Indie Flower"/>
                <a:cs typeface="Indie Flower"/>
                <a:sym typeface="Indie Flower"/>
              </a:rPr>
              <a:t>/Student</a:t>
            </a:r>
            <a:endParaRPr sz="1000">
              <a:solidFill>
                <a:srgbClr val="434343"/>
              </a:solidFill>
              <a:latin typeface="Indie Flower"/>
              <a:ea typeface="Indie Flower"/>
              <a:cs typeface="Indie Flower"/>
              <a:sym typeface="Indie Flower"/>
            </a:endParaRPr>
          </a:p>
          <a:p>
            <a:pPr indent="0" lvl="0" marL="0" rtl="0" algn="l">
              <a:spcBef>
                <a:spcPts val="0"/>
              </a:spcBef>
              <a:spcAft>
                <a:spcPts val="0"/>
              </a:spcAft>
              <a:buNone/>
            </a:pPr>
            <a:r>
              <a:rPr lang="en" sz="1000">
                <a:latin typeface="Indie Flower"/>
                <a:ea typeface="Indie Flower"/>
                <a:cs typeface="Indie Flower"/>
                <a:sym typeface="Indie Flower"/>
              </a:rPr>
              <a:t>   Status                                             </a:t>
            </a:r>
            <a:r>
              <a:rPr lang="en" sz="1000">
                <a:solidFill>
                  <a:srgbClr val="434343"/>
                </a:solidFill>
                <a:latin typeface="Indie Flower"/>
                <a:ea typeface="Indie Flower"/>
                <a:cs typeface="Indie Flower"/>
                <a:sym typeface="Indie Flower"/>
              </a:rPr>
              <a:t>Single</a:t>
            </a:r>
            <a:endParaRPr sz="1000">
              <a:solidFill>
                <a:srgbClr val="434343"/>
              </a:solidFill>
              <a:latin typeface="Indie Flower"/>
              <a:ea typeface="Indie Flower"/>
              <a:cs typeface="Indie Flower"/>
              <a:sym typeface="Indie Flower"/>
            </a:endParaRPr>
          </a:p>
          <a:p>
            <a:pPr indent="0" lvl="0" marL="0" rtl="0" algn="l">
              <a:spcBef>
                <a:spcPts val="0"/>
              </a:spcBef>
              <a:spcAft>
                <a:spcPts val="0"/>
              </a:spcAft>
              <a:buNone/>
            </a:pPr>
            <a:r>
              <a:rPr lang="en" sz="1000">
                <a:solidFill>
                  <a:srgbClr val="434343"/>
                </a:solidFill>
                <a:latin typeface="Indie Flower"/>
                <a:ea typeface="Indie Flower"/>
                <a:cs typeface="Indie Flower"/>
                <a:sym typeface="Indie Flower"/>
              </a:rPr>
              <a:t>   </a:t>
            </a:r>
            <a:r>
              <a:rPr lang="en" sz="1000">
                <a:latin typeface="Indie Flower"/>
                <a:ea typeface="Indie Flower"/>
                <a:cs typeface="Indie Flower"/>
                <a:sym typeface="Indie Flower"/>
              </a:rPr>
              <a:t>Location                                      </a:t>
            </a:r>
            <a:r>
              <a:rPr lang="en" sz="1000">
                <a:solidFill>
                  <a:srgbClr val="434343"/>
                </a:solidFill>
                <a:latin typeface="Indie Flower"/>
                <a:ea typeface="Indie Flower"/>
                <a:cs typeface="Indie Flower"/>
                <a:sym typeface="Indie Flower"/>
              </a:rPr>
              <a:t>Bothell,</a:t>
            </a:r>
            <a:r>
              <a:rPr lang="en" sz="1000">
                <a:solidFill>
                  <a:srgbClr val="434343"/>
                </a:solidFill>
                <a:latin typeface="Indie Flower"/>
                <a:ea typeface="Indie Flower"/>
                <a:cs typeface="Indie Flower"/>
                <a:sym typeface="Indie Flower"/>
              </a:rPr>
              <a:t>, WA</a:t>
            </a:r>
            <a:endParaRPr sz="1000">
              <a:solidFill>
                <a:srgbClr val="434343"/>
              </a:solidFill>
              <a:latin typeface="Indie Flower"/>
              <a:ea typeface="Indie Flower"/>
              <a:cs typeface="Indie Flower"/>
              <a:sym typeface="Indie Flower"/>
            </a:endParaRPr>
          </a:p>
        </p:txBody>
      </p:sp>
      <p:sp>
        <p:nvSpPr>
          <p:cNvPr id="346" name="Google Shape;346;g794417b17d_0_174"/>
          <p:cNvSpPr txBox="1"/>
          <p:nvPr/>
        </p:nvSpPr>
        <p:spPr>
          <a:xfrm>
            <a:off x="2639775" y="4385296"/>
            <a:ext cx="31938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atisfy"/>
                <a:ea typeface="Satisfy"/>
                <a:cs typeface="Satisfy"/>
                <a:sym typeface="Satisfy"/>
              </a:rPr>
              <a:t>Clubs/Hobbies</a:t>
            </a:r>
            <a:endParaRPr>
              <a:latin typeface="Satisfy"/>
              <a:ea typeface="Satisfy"/>
              <a:cs typeface="Satisfy"/>
              <a:sym typeface="Satisfy"/>
            </a:endParaRPr>
          </a:p>
          <a:p>
            <a:pPr indent="0" lvl="0" marL="0" rtl="0" algn="ctr">
              <a:spcBef>
                <a:spcPts val="0"/>
              </a:spcBef>
              <a:spcAft>
                <a:spcPts val="0"/>
              </a:spcAft>
              <a:buNone/>
            </a:pPr>
            <a:r>
              <a:t/>
            </a:r>
            <a:endParaRPr sz="200">
              <a:latin typeface="Satisfy"/>
              <a:ea typeface="Satisfy"/>
              <a:cs typeface="Satisfy"/>
              <a:sym typeface="Satisfy"/>
            </a:endParaRPr>
          </a:p>
          <a:p>
            <a:pPr indent="-292100" lvl="0" marL="457200" rtl="0" algn="l">
              <a:spcBef>
                <a:spcPts val="0"/>
              </a:spcBef>
              <a:spcAft>
                <a:spcPts val="0"/>
              </a:spcAft>
              <a:buClr>
                <a:srgbClr val="000000"/>
              </a:buClr>
              <a:buSzPts val="1000"/>
              <a:buFont typeface="Indie Flower"/>
              <a:buChar char="❖"/>
            </a:pPr>
            <a:r>
              <a:rPr lang="en" sz="1000">
                <a:latin typeface="Indie Flower"/>
                <a:ea typeface="Indie Flower"/>
                <a:cs typeface="Indie Flower"/>
                <a:sym typeface="Indie Flower"/>
              </a:rPr>
              <a:t>Volunteers when time allows</a:t>
            </a:r>
            <a:endParaRPr sz="1000">
              <a:latin typeface="Indie Flower"/>
              <a:ea typeface="Indie Flower"/>
              <a:cs typeface="Indie Flower"/>
              <a:sym typeface="Indie Flower"/>
            </a:endParaRPr>
          </a:p>
          <a:p>
            <a:pPr indent="-292100" lvl="0" marL="457200" rtl="0" algn="l">
              <a:spcBef>
                <a:spcPts val="0"/>
              </a:spcBef>
              <a:spcAft>
                <a:spcPts val="0"/>
              </a:spcAft>
              <a:buClr>
                <a:srgbClr val="000000"/>
              </a:buClr>
              <a:buSzPts val="1000"/>
              <a:buFont typeface="Indie Flower"/>
              <a:buChar char="❖"/>
            </a:pPr>
            <a:r>
              <a:rPr lang="en" sz="1000">
                <a:latin typeface="Indie Flower"/>
                <a:ea typeface="Indie Flower"/>
                <a:cs typeface="Indie Flower"/>
                <a:sym typeface="Indie Flower"/>
              </a:rPr>
              <a:t>Uses the food garden to collect herbs</a:t>
            </a:r>
            <a:endParaRPr sz="1000">
              <a:latin typeface="Indie Flower"/>
              <a:ea typeface="Indie Flower"/>
              <a:cs typeface="Indie Flower"/>
              <a:sym typeface="Indie Flower"/>
            </a:endParaRPr>
          </a:p>
          <a:p>
            <a:pPr indent="0" lvl="0" marL="0" rtl="0" algn="ctr">
              <a:spcBef>
                <a:spcPts val="0"/>
              </a:spcBef>
              <a:spcAft>
                <a:spcPts val="0"/>
              </a:spcAft>
              <a:buNone/>
            </a:pPr>
            <a:r>
              <a:t/>
            </a:r>
            <a:endParaRPr sz="1000">
              <a:latin typeface="Indie Flower"/>
              <a:ea typeface="Indie Flower"/>
              <a:cs typeface="Indie Flower"/>
              <a:sym typeface="Indie Flower"/>
            </a:endParaRPr>
          </a:p>
        </p:txBody>
      </p:sp>
      <p:grpSp>
        <p:nvGrpSpPr>
          <p:cNvPr id="347" name="Google Shape;347;g794417b17d_0_174"/>
          <p:cNvGrpSpPr/>
          <p:nvPr/>
        </p:nvGrpSpPr>
        <p:grpSpPr>
          <a:xfrm>
            <a:off x="2612388" y="3476938"/>
            <a:ext cx="3248475" cy="907800"/>
            <a:chOff x="-27337" y="2502675"/>
            <a:chExt cx="3248475" cy="907800"/>
          </a:xfrm>
        </p:grpSpPr>
        <p:sp>
          <p:nvSpPr>
            <p:cNvPr id="348" name="Google Shape;348;g794417b17d_0_174"/>
            <p:cNvSpPr/>
            <p:nvPr/>
          </p:nvSpPr>
          <p:spPr>
            <a:xfrm>
              <a:off x="797888" y="26110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794417b17d_0_174"/>
            <p:cNvSpPr txBox="1"/>
            <p:nvPr/>
          </p:nvSpPr>
          <p:spPr>
            <a:xfrm>
              <a:off x="-27337" y="25026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Introvert</a:t>
              </a:r>
              <a:endParaRPr sz="1000">
                <a:latin typeface="Indie Flower"/>
                <a:ea typeface="Indie Flower"/>
                <a:cs typeface="Indie Flower"/>
                <a:sym typeface="Indie Flower"/>
              </a:endParaRPr>
            </a:p>
          </p:txBody>
        </p:sp>
        <p:sp>
          <p:nvSpPr>
            <p:cNvPr id="350" name="Google Shape;350;g794417b17d_0_174"/>
            <p:cNvSpPr txBox="1"/>
            <p:nvPr/>
          </p:nvSpPr>
          <p:spPr>
            <a:xfrm>
              <a:off x="2274863" y="25026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Extrovert</a:t>
              </a:r>
              <a:endParaRPr sz="1000">
                <a:latin typeface="Indie Flower"/>
                <a:ea typeface="Indie Flower"/>
                <a:cs typeface="Indie Flower"/>
                <a:sym typeface="Indie Flower"/>
              </a:endParaRPr>
            </a:p>
          </p:txBody>
        </p:sp>
        <p:sp>
          <p:nvSpPr>
            <p:cNvPr id="351" name="Google Shape;351;g794417b17d_0_174"/>
            <p:cNvSpPr/>
            <p:nvPr/>
          </p:nvSpPr>
          <p:spPr>
            <a:xfrm>
              <a:off x="797888" y="28189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794417b17d_0_174"/>
            <p:cNvSpPr txBox="1"/>
            <p:nvPr/>
          </p:nvSpPr>
          <p:spPr>
            <a:xfrm>
              <a:off x="-27337" y="27105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Sensing</a:t>
              </a:r>
              <a:endParaRPr sz="1000">
                <a:latin typeface="Indie Flower"/>
                <a:ea typeface="Indie Flower"/>
                <a:cs typeface="Indie Flower"/>
                <a:sym typeface="Indie Flower"/>
              </a:endParaRPr>
            </a:p>
          </p:txBody>
        </p:sp>
        <p:sp>
          <p:nvSpPr>
            <p:cNvPr id="353" name="Google Shape;353;g794417b17d_0_174"/>
            <p:cNvSpPr txBox="1"/>
            <p:nvPr/>
          </p:nvSpPr>
          <p:spPr>
            <a:xfrm>
              <a:off x="2274863" y="27105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Intuition</a:t>
              </a:r>
              <a:endParaRPr sz="1000">
                <a:latin typeface="Indie Flower"/>
                <a:ea typeface="Indie Flower"/>
                <a:cs typeface="Indie Flower"/>
                <a:sym typeface="Indie Flower"/>
              </a:endParaRPr>
            </a:p>
          </p:txBody>
        </p:sp>
        <p:sp>
          <p:nvSpPr>
            <p:cNvPr id="354" name="Google Shape;354;g794417b17d_0_174"/>
            <p:cNvSpPr/>
            <p:nvPr/>
          </p:nvSpPr>
          <p:spPr>
            <a:xfrm>
              <a:off x="797963" y="30268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794417b17d_0_174"/>
            <p:cNvSpPr txBox="1"/>
            <p:nvPr/>
          </p:nvSpPr>
          <p:spPr>
            <a:xfrm>
              <a:off x="-27262" y="29184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Thinking</a:t>
              </a:r>
              <a:endParaRPr sz="1000">
                <a:latin typeface="Indie Flower"/>
                <a:ea typeface="Indie Flower"/>
                <a:cs typeface="Indie Flower"/>
                <a:sym typeface="Indie Flower"/>
              </a:endParaRPr>
            </a:p>
          </p:txBody>
        </p:sp>
        <p:sp>
          <p:nvSpPr>
            <p:cNvPr id="356" name="Google Shape;356;g794417b17d_0_174"/>
            <p:cNvSpPr txBox="1"/>
            <p:nvPr/>
          </p:nvSpPr>
          <p:spPr>
            <a:xfrm>
              <a:off x="2274938" y="29184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Feeling</a:t>
              </a:r>
              <a:endParaRPr sz="1000">
                <a:latin typeface="Indie Flower"/>
                <a:ea typeface="Indie Flower"/>
                <a:cs typeface="Indie Flower"/>
                <a:sym typeface="Indie Flower"/>
              </a:endParaRPr>
            </a:p>
          </p:txBody>
        </p:sp>
        <p:sp>
          <p:nvSpPr>
            <p:cNvPr id="357" name="Google Shape;357;g794417b17d_0_174"/>
            <p:cNvSpPr/>
            <p:nvPr/>
          </p:nvSpPr>
          <p:spPr>
            <a:xfrm>
              <a:off x="797963" y="32347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794417b17d_0_174"/>
            <p:cNvSpPr txBox="1"/>
            <p:nvPr/>
          </p:nvSpPr>
          <p:spPr>
            <a:xfrm>
              <a:off x="-27262" y="3126375"/>
              <a:ext cx="8916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Judging</a:t>
              </a:r>
              <a:endParaRPr sz="1000">
                <a:latin typeface="Indie Flower"/>
                <a:ea typeface="Indie Flower"/>
                <a:cs typeface="Indie Flower"/>
                <a:sym typeface="Indie Flower"/>
              </a:endParaRPr>
            </a:p>
          </p:txBody>
        </p:sp>
        <p:sp>
          <p:nvSpPr>
            <p:cNvPr id="359" name="Google Shape;359;g794417b17d_0_174"/>
            <p:cNvSpPr txBox="1"/>
            <p:nvPr/>
          </p:nvSpPr>
          <p:spPr>
            <a:xfrm>
              <a:off x="2274938" y="3126375"/>
              <a:ext cx="946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Perceiving</a:t>
              </a:r>
              <a:endParaRPr sz="1000">
                <a:latin typeface="Indie Flower"/>
                <a:ea typeface="Indie Flower"/>
                <a:cs typeface="Indie Flower"/>
                <a:sym typeface="Indie Flower"/>
              </a:endParaRPr>
            </a:p>
          </p:txBody>
        </p:sp>
        <p:sp>
          <p:nvSpPr>
            <p:cNvPr id="360" name="Google Shape;360;g794417b17d_0_174"/>
            <p:cNvSpPr/>
            <p:nvPr/>
          </p:nvSpPr>
          <p:spPr>
            <a:xfrm>
              <a:off x="1795463" y="2611000"/>
              <a:ext cx="135000" cy="110700"/>
            </a:xfrm>
            <a:prstGeom prst="roundRect">
              <a:avLst>
                <a:gd fmla="val 50000" name="adj"/>
              </a:avLst>
            </a:prstGeom>
            <a:gradFill>
              <a:gsLst>
                <a:gs pos="0">
                  <a:srgbClr val="4E29AA"/>
                </a:gs>
                <a:gs pos="100000">
                  <a:srgbClr val="1E123D"/>
                </a:gs>
              </a:gsLst>
              <a:lin ang="5400012" scaled="0"/>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794417b17d_0_174"/>
            <p:cNvSpPr/>
            <p:nvPr/>
          </p:nvSpPr>
          <p:spPr>
            <a:xfrm>
              <a:off x="1263763" y="2818900"/>
              <a:ext cx="135000" cy="110700"/>
            </a:xfrm>
            <a:prstGeom prst="roundRect">
              <a:avLst>
                <a:gd fmla="val 50000" name="adj"/>
              </a:avLst>
            </a:prstGeom>
            <a:gradFill>
              <a:gsLst>
                <a:gs pos="0">
                  <a:srgbClr val="4E29AA"/>
                </a:gs>
                <a:gs pos="100000">
                  <a:srgbClr val="1E123D"/>
                </a:gs>
              </a:gsLst>
              <a:lin ang="5400012" scaled="0"/>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794417b17d_0_174"/>
            <p:cNvSpPr/>
            <p:nvPr/>
          </p:nvSpPr>
          <p:spPr>
            <a:xfrm>
              <a:off x="1623813" y="3026800"/>
              <a:ext cx="135000" cy="110700"/>
            </a:xfrm>
            <a:prstGeom prst="roundRect">
              <a:avLst>
                <a:gd fmla="val 50000" name="adj"/>
              </a:avLst>
            </a:prstGeom>
            <a:gradFill>
              <a:gsLst>
                <a:gs pos="0">
                  <a:srgbClr val="4E29AA"/>
                </a:gs>
                <a:gs pos="100000">
                  <a:srgbClr val="1E123D"/>
                </a:gs>
              </a:gsLst>
              <a:lin ang="5400012" scaled="0"/>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794417b17d_0_174"/>
            <p:cNvSpPr/>
            <p:nvPr/>
          </p:nvSpPr>
          <p:spPr>
            <a:xfrm>
              <a:off x="1476763" y="3234700"/>
              <a:ext cx="135000" cy="110700"/>
            </a:xfrm>
            <a:prstGeom prst="roundRect">
              <a:avLst>
                <a:gd fmla="val 50000" name="adj"/>
              </a:avLst>
            </a:prstGeom>
            <a:gradFill>
              <a:gsLst>
                <a:gs pos="0">
                  <a:srgbClr val="4E29AA"/>
                </a:gs>
                <a:gs pos="100000">
                  <a:srgbClr val="1E123D"/>
                </a:gs>
              </a:gsLst>
              <a:lin ang="5400012" scaled="0"/>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g794417b17d_0_174"/>
          <p:cNvGrpSpPr/>
          <p:nvPr/>
        </p:nvGrpSpPr>
        <p:grpSpPr>
          <a:xfrm>
            <a:off x="6476909" y="3914525"/>
            <a:ext cx="1978367" cy="1187150"/>
            <a:chOff x="6504234" y="3716250"/>
            <a:chExt cx="1978367" cy="1187150"/>
          </a:xfrm>
        </p:grpSpPr>
        <p:pic>
          <p:nvPicPr>
            <p:cNvPr id="365" name="Google Shape;365;g794417b17d_0_174"/>
            <p:cNvPicPr preferRelativeResize="0"/>
            <p:nvPr/>
          </p:nvPicPr>
          <p:blipFill>
            <a:blip r:embed="rId4">
              <a:alphaModFix/>
            </a:blip>
            <a:stretch>
              <a:fillRect/>
            </a:stretch>
          </p:blipFill>
          <p:spPr>
            <a:xfrm>
              <a:off x="6527078" y="4178270"/>
              <a:ext cx="155551" cy="155404"/>
            </a:xfrm>
            <a:prstGeom prst="rect">
              <a:avLst/>
            </a:prstGeom>
            <a:noFill/>
            <a:ln>
              <a:noFill/>
            </a:ln>
          </p:spPr>
        </p:pic>
        <p:pic>
          <p:nvPicPr>
            <p:cNvPr id="366" name="Google Shape;366;g794417b17d_0_174"/>
            <p:cNvPicPr preferRelativeResize="0"/>
            <p:nvPr/>
          </p:nvPicPr>
          <p:blipFill>
            <a:blip r:embed="rId5">
              <a:alphaModFix/>
            </a:blip>
            <a:stretch>
              <a:fillRect/>
            </a:stretch>
          </p:blipFill>
          <p:spPr>
            <a:xfrm>
              <a:off x="6527075" y="4459441"/>
              <a:ext cx="155562" cy="155562"/>
            </a:xfrm>
            <a:prstGeom prst="rect">
              <a:avLst/>
            </a:prstGeom>
            <a:noFill/>
            <a:ln>
              <a:noFill/>
            </a:ln>
          </p:spPr>
        </p:pic>
        <p:pic>
          <p:nvPicPr>
            <p:cNvPr id="367" name="Google Shape;367;g794417b17d_0_174"/>
            <p:cNvPicPr preferRelativeResize="0"/>
            <p:nvPr/>
          </p:nvPicPr>
          <p:blipFill>
            <a:blip r:embed="rId6">
              <a:alphaModFix/>
            </a:blip>
            <a:stretch>
              <a:fillRect/>
            </a:stretch>
          </p:blipFill>
          <p:spPr>
            <a:xfrm>
              <a:off x="6528658" y="3900075"/>
              <a:ext cx="152425" cy="152425"/>
            </a:xfrm>
            <a:prstGeom prst="rect">
              <a:avLst/>
            </a:prstGeom>
            <a:noFill/>
            <a:ln>
              <a:noFill/>
            </a:ln>
          </p:spPr>
        </p:pic>
        <p:pic>
          <p:nvPicPr>
            <p:cNvPr id="368" name="Google Shape;368;g794417b17d_0_174"/>
            <p:cNvPicPr preferRelativeResize="0"/>
            <p:nvPr/>
          </p:nvPicPr>
          <p:blipFill>
            <a:blip r:embed="rId7">
              <a:alphaModFix/>
            </a:blip>
            <a:stretch>
              <a:fillRect/>
            </a:stretch>
          </p:blipFill>
          <p:spPr>
            <a:xfrm>
              <a:off x="6504234" y="4702175"/>
              <a:ext cx="201225" cy="201225"/>
            </a:xfrm>
            <a:prstGeom prst="rect">
              <a:avLst/>
            </a:prstGeom>
            <a:noFill/>
            <a:ln>
              <a:noFill/>
            </a:ln>
          </p:spPr>
        </p:pic>
        <p:grpSp>
          <p:nvGrpSpPr>
            <p:cNvPr id="369" name="Google Shape;369;g794417b17d_0_174"/>
            <p:cNvGrpSpPr/>
            <p:nvPr/>
          </p:nvGrpSpPr>
          <p:grpSpPr>
            <a:xfrm>
              <a:off x="6611845" y="3716250"/>
              <a:ext cx="1870755" cy="1141525"/>
              <a:chOff x="6620133" y="4124900"/>
              <a:chExt cx="1870755" cy="1141525"/>
            </a:xfrm>
          </p:grpSpPr>
          <p:grpSp>
            <p:nvGrpSpPr>
              <p:cNvPr id="370" name="Google Shape;370;g794417b17d_0_174"/>
              <p:cNvGrpSpPr/>
              <p:nvPr/>
            </p:nvGrpSpPr>
            <p:grpSpPr>
              <a:xfrm>
                <a:off x="6620133" y="4124900"/>
                <a:ext cx="1870755" cy="887075"/>
                <a:chOff x="6611720" y="3090350"/>
                <a:chExt cx="1870755" cy="887075"/>
              </a:xfrm>
            </p:grpSpPr>
            <p:grpSp>
              <p:nvGrpSpPr>
                <p:cNvPr id="371" name="Google Shape;371;g794417b17d_0_174"/>
                <p:cNvGrpSpPr/>
                <p:nvPr/>
              </p:nvGrpSpPr>
              <p:grpSpPr>
                <a:xfrm>
                  <a:off x="6611720" y="3090350"/>
                  <a:ext cx="1870755" cy="330925"/>
                  <a:chOff x="621820" y="2958975"/>
                  <a:chExt cx="1870755" cy="330925"/>
                </a:xfrm>
              </p:grpSpPr>
              <p:sp>
                <p:nvSpPr>
                  <p:cNvPr id="372" name="Google Shape;372;g794417b17d_0_174"/>
                  <p:cNvSpPr/>
                  <p:nvPr/>
                </p:nvSpPr>
                <p:spPr>
                  <a:xfrm>
                    <a:off x="797963" y="3179200"/>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794417b17d_0_174"/>
                  <p:cNvSpPr txBox="1"/>
                  <p:nvPr/>
                </p:nvSpPr>
                <p:spPr>
                  <a:xfrm>
                    <a:off x="621820" y="2958988"/>
                    <a:ext cx="5448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Low</a:t>
                    </a:r>
                    <a:endParaRPr sz="1000">
                      <a:latin typeface="Indie Flower"/>
                      <a:ea typeface="Indie Flower"/>
                      <a:cs typeface="Indie Flower"/>
                      <a:sym typeface="Indie Flower"/>
                    </a:endParaRPr>
                  </a:p>
                </p:txBody>
              </p:sp>
              <p:sp>
                <p:nvSpPr>
                  <p:cNvPr id="374" name="Google Shape;374;g794417b17d_0_174"/>
                  <p:cNvSpPr txBox="1"/>
                  <p:nvPr/>
                </p:nvSpPr>
                <p:spPr>
                  <a:xfrm>
                    <a:off x="1873376" y="2958975"/>
                    <a:ext cx="619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High</a:t>
                    </a:r>
                    <a:endParaRPr sz="1000">
                      <a:latin typeface="Indie Flower"/>
                      <a:ea typeface="Indie Flower"/>
                      <a:cs typeface="Indie Flower"/>
                      <a:sym typeface="Indie Flower"/>
                    </a:endParaRPr>
                  </a:p>
                </p:txBody>
              </p:sp>
              <p:sp>
                <p:nvSpPr>
                  <p:cNvPr id="375" name="Google Shape;375;g794417b17d_0_174"/>
                  <p:cNvSpPr/>
                  <p:nvPr/>
                </p:nvSpPr>
                <p:spPr>
                  <a:xfrm>
                    <a:off x="1928613" y="3179200"/>
                    <a:ext cx="135000" cy="110700"/>
                  </a:xfrm>
                  <a:prstGeom prst="roundRect">
                    <a:avLst>
                      <a:gd fmla="val 50000" name="adj"/>
                    </a:avLst>
                  </a:prstGeom>
                  <a:gradFill>
                    <a:gsLst>
                      <a:gs pos="0">
                        <a:srgbClr val="4E29AA"/>
                      </a:gs>
                      <a:gs pos="100000">
                        <a:srgbClr val="1E123D"/>
                      </a:gs>
                    </a:gsLst>
                    <a:path path="circle">
                      <a:fillToRect b="50%" l="50%" r="50%" t="50%"/>
                    </a:path>
                    <a:tileRect/>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g794417b17d_0_174"/>
                <p:cNvGrpSpPr/>
                <p:nvPr/>
              </p:nvGrpSpPr>
              <p:grpSpPr>
                <a:xfrm>
                  <a:off x="6611720" y="3380825"/>
                  <a:ext cx="1870755" cy="330925"/>
                  <a:chOff x="469420" y="3114150"/>
                  <a:chExt cx="1870755" cy="330925"/>
                </a:xfrm>
              </p:grpSpPr>
              <p:sp>
                <p:nvSpPr>
                  <p:cNvPr id="377" name="Google Shape;377;g794417b17d_0_174"/>
                  <p:cNvSpPr/>
                  <p:nvPr/>
                </p:nvSpPr>
                <p:spPr>
                  <a:xfrm>
                    <a:off x="645563" y="3334375"/>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794417b17d_0_174"/>
                  <p:cNvSpPr txBox="1"/>
                  <p:nvPr/>
                </p:nvSpPr>
                <p:spPr>
                  <a:xfrm>
                    <a:off x="469420" y="3114163"/>
                    <a:ext cx="5448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Low</a:t>
                    </a:r>
                    <a:endParaRPr sz="1000">
                      <a:latin typeface="Indie Flower"/>
                      <a:ea typeface="Indie Flower"/>
                      <a:cs typeface="Indie Flower"/>
                      <a:sym typeface="Indie Flower"/>
                    </a:endParaRPr>
                  </a:p>
                </p:txBody>
              </p:sp>
              <p:sp>
                <p:nvSpPr>
                  <p:cNvPr id="379" name="Google Shape;379;g794417b17d_0_174"/>
                  <p:cNvSpPr txBox="1"/>
                  <p:nvPr/>
                </p:nvSpPr>
                <p:spPr>
                  <a:xfrm>
                    <a:off x="1720976" y="3114150"/>
                    <a:ext cx="619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High</a:t>
                    </a:r>
                    <a:endParaRPr sz="1000">
                      <a:latin typeface="Indie Flower"/>
                      <a:ea typeface="Indie Flower"/>
                      <a:cs typeface="Indie Flower"/>
                      <a:sym typeface="Indie Flower"/>
                    </a:endParaRPr>
                  </a:p>
                </p:txBody>
              </p:sp>
              <p:sp>
                <p:nvSpPr>
                  <p:cNvPr id="380" name="Google Shape;380;g794417b17d_0_174"/>
                  <p:cNvSpPr/>
                  <p:nvPr/>
                </p:nvSpPr>
                <p:spPr>
                  <a:xfrm>
                    <a:off x="1014213" y="3334375"/>
                    <a:ext cx="135000" cy="110700"/>
                  </a:xfrm>
                  <a:prstGeom prst="roundRect">
                    <a:avLst>
                      <a:gd fmla="val 50000" name="adj"/>
                    </a:avLst>
                  </a:prstGeom>
                  <a:gradFill>
                    <a:gsLst>
                      <a:gs pos="0">
                        <a:srgbClr val="4E29AA"/>
                      </a:gs>
                      <a:gs pos="100000">
                        <a:srgbClr val="1E123D"/>
                      </a:gs>
                    </a:gsLst>
                    <a:path path="circle">
                      <a:fillToRect b="50%" l="50%" r="50%" t="50%"/>
                    </a:path>
                    <a:tileRect/>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g794417b17d_0_174"/>
                <p:cNvGrpSpPr/>
                <p:nvPr/>
              </p:nvGrpSpPr>
              <p:grpSpPr>
                <a:xfrm>
                  <a:off x="6611720" y="3646500"/>
                  <a:ext cx="1870755" cy="330925"/>
                  <a:chOff x="469420" y="3037950"/>
                  <a:chExt cx="1870755" cy="330925"/>
                </a:xfrm>
              </p:grpSpPr>
              <p:sp>
                <p:nvSpPr>
                  <p:cNvPr id="382" name="Google Shape;382;g794417b17d_0_174"/>
                  <p:cNvSpPr/>
                  <p:nvPr/>
                </p:nvSpPr>
                <p:spPr>
                  <a:xfrm>
                    <a:off x="645563" y="3258175"/>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794417b17d_0_174"/>
                  <p:cNvSpPr txBox="1"/>
                  <p:nvPr/>
                </p:nvSpPr>
                <p:spPr>
                  <a:xfrm>
                    <a:off x="469420" y="3037963"/>
                    <a:ext cx="5448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Low</a:t>
                    </a:r>
                    <a:endParaRPr sz="1000">
                      <a:latin typeface="Indie Flower"/>
                      <a:ea typeface="Indie Flower"/>
                      <a:cs typeface="Indie Flower"/>
                      <a:sym typeface="Indie Flower"/>
                    </a:endParaRPr>
                  </a:p>
                </p:txBody>
              </p:sp>
              <p:sp>
                <p:nvSpPr>
                  <p:cNvPr id="384" name="Google Shape;384;g794417b17d_0_174"/>
                  <p:cNvSpPr txBox="1"/>
                  <p:nvPr/>
                </p:nvSpPr>
                <p:spPr>
                  <a:xfrm>
                    <a:off x="1720976" y="3037950"/>
                    <a:ext cx="619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High</a:t>
                    </a:r>
                    <a:endParaRPr sz="1000">
                      <a:latin typeface="Indie Flower"/>
                      <a:ea typeface="Indie Flower"/>
                      <a:cs typeface="Indie Flower"/>
                      <a:sym typeface="Indie Flower"/>
                    </a:endParaRPr>
                  </a:p>
                </p:txBody>
              </p:sp>
              <p:sp>
                <p:nvSpPr>
                  <p:cNvPr id="385" name="Google Shape;385;g794417b17d_0_174"/>
                  <p:cNvSpPr/>
                  <p:nvPr/>
                </p:nvSpPr>
                <p:spPr>
                  <a:xfrm>
                    <a:off x="1242813" y="3258175"/>
                    <a:ext cx="135000" cy="110700"/>
                  </a:xfrm>
                  <a:prstGeom prst="roundRect">
                    <a:avLst>
                      <a:gd fmla="val 50000" name="adj"/>
                    </a:avLst>
                  </a:prstGeom>
                  <a:gradFill>
                    <a:gsLst>
                      <a:gs pos="0">
                        <a:srgbClr val="4E29AA"/>
                      </a:gs>
                      <a:gs pos="100000">
                        <a:srgbClr val="1E123D"/>
                      </a:gs>
                    </a:gsLst>
                    <a:path path="circle">
                      <a:fillToRect b="50%" l="50%" r="50%" t="50%"/>
                    </a:path>
                    <a:tileRect/>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 name="Google Shape;386;g794417b17d_0_174"/>
              <p:cNvGrpSpPr/>
              <p:nvPr/>
            </p:nvGrpSpPr>
            <p:grpSpPr>
              <a:xfrm>
                <a:off x="6620133" y="4935500"/>
                <a:ext cx="1870755" cy="330925"/>
                <a:chOff x="469420" y="3037950"/>
                <a:chExt cx="1870755" cy="330925"/>
              </a:xfrm>
            </p:grpSpPr>
            <p:sp>
              <p:nvSpPr>
                <p:cNvPr id="387" name="Google Shape;387;g794417b17d_0_174"/>
                <p:cNvSpPr/>
                <p:nvPr/>
              </p:nvSpPr>
              <p:spPr>
                <a:xfrm>
                  <a:off x="645563" y="3258175"/>
                  <a:ext cx="1543500" cy="110700"/>
                </a:xfrm>
                <a:prstGeom prst="rect">
                  <a:avLst/>
                </a:prstGeom>
                <a:gradFill>
                  <a:gsLst>
                    <a:gs pos="0">
                      <a:srgbClr val="F2F2F2"/>
                    </a:gs>
                    <a:gs pos="100000">
                      <a:srgbClr val="A6A6A6"/>
                    </a:gs>
                  </a:gsLst>
                  <a:path path="circle">
                    <a:fillToRect b="50%" l="50%" r="50%" t="50%"/>
                  </a:path>
                  <a:tileRect/>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794417b17d_0_174"/>
                <p:cNvSpPr txBox="1"/>
                <p:nvPr/>
              </p:nvSpPr>
              <p:spPr>
                <a:xfrm>
                  <a:off x="469420" y="3037963"/>
                  <a:ext cx="5448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Low</a:t>
                  </a:r>
                  <a:endParaRPr sz="1000">
                    <a:latin typeface="Indie Flower"/>
                    <a:ea typeface="Indie Flower"/>
                    <a:cs typeface="Indie Flower"/>
                    <a:sym typeface="Indie Flower"/>
                  </a:endParaRPr>
                </a:p>
              </p:txBody>
            </p:sp>
            <p:sp>
              <p:nvSpPr>
                <p:cNvPr id="389" name="Google Shape;389;g794417b17d_0_174"/>
                <p:cNvSpPr txBox="1"/>
                <p:nvPr/>
              </p:nvSpPr>
              <p:spPr>
                <a:xfrm>
                  <a:off x="1720976" y="3037950"/>
                  <a:ext cx="619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Indie Flower"/>
                      <a:ea typeface="Indie Flower"/>
                      <a:cs typeface="Indie Flower"/>
                      <a:sym typeface="Indie Flower"/>
                    </a:rPr>
                    <a:t>High</a:t>
                  </a:r>
                  <a:endParaRPr sz="1000">
                    <a:latin typeface="Indie Flower"/>
                    <a:ea typeface="Indie Flower"/>
                    <a:cs typeface="Indie Flower"/>
                    <a:sym typeface="Indie Flower"/>
                  </a:endParaRPr>
                </a:p>
              </p:txBody>
            </p:sp>
            <p:sp>
              <p:nvSpPr>
                <p:cNvPr id="390" name="Google Shape;390;g794417b17d_0_174"/>
                <p:cNvSpPr/>
                <p:nvPr/>
              </p:nvSpPr>
              <p:spPr>
                <a:xfrm>
                  <a:off x="861813" y="3258175"/>
                  <a:ext cx="135000" cy="110700"/>
                </a:xfrm>
                <a:prstGeom prst="roundRect">
                  <a:avLst>
                    <a:gd fmla="val 50000" name="adj"/>
                  </a:avLst>
                </a:prstGeom>
                <a:gradFill>
                  <a:gsLst>
                    <a:gs pos="0">
                      <a:srgbClr val="4E29AA"/>
                    </a:gs>
                    <a:gs pos="100000">
                      <a:srgbClr val="1E123D"/>
                    </a:gs>
                  </a:gsLst>
                  <a:path path="circle">
                    <a:fillToRect b="50%" l="50%" r="50%" t="50%"/>
                  </a:path>
                  <a:tileRect/>
                </a:gra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1" name="Google Shape;391;g794417b17d_0_174"/>
          <p:cNvGrpSpPr/>
          <p:nvPr/>
        </p:nvGrpSpPr>
        <p:grpSpPr>
          <a:xfrm>
            <a:off x="148650" y="4047763"/>
            <a:ext cx="2381100" cy="979500"/>
            <a:chOff x="3354075" y="3989825"/>
            <a:chExt cx="2381100" cy="979500"/>
          </a:xfrm>
        </p:grpSpPr>
        <p:sp>
          <p:nvSpPr>
            <p:cNvPr id="392" name="Google Shape;392;g794417b17d_0_174"/>
            <p:cNvSpPr/>
            <p:nvPr/>
          </p:nvSpPr>
          <p:spPr>
            <a:xfrm>
              <a:off x="3354075" y="3989825"/>
              <a:ext cx="2381100" cy="979500"/>
            </a:xfrm>
            <a:prstGeom prst="roundRect">
              <a:avLst>
                <a:gd fmla="val 166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794417b17d_0_174"/>
            <p:cNvSpPr txBox="1"/>
            <p:nvPr/>
          </p:nvSpPr>
          <p:spPr>
            <a:xfrm>
              <a:off x="3369375" y="3989825"/>
              <a:ext cx="2323200" cy="8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die Flower"/>
                  <a:ea typeface="Indie Flower"/>
                  <a:cs typeface="Indie Flower"/>
                  <a:sym typeface="Indie Flower"/>
                </a:rPr>
                <a:t>“I care about sustainability. How do I get involved on campus?”</a:t>
              </a:r>
              <a:endParaRPr>
                <a:latin typeface="Indie Flower"/>
                <a:ea typeface="Indie Flower"/>
                <a:cs typeface="Indie Flower"/>
                <a:sym typeface="Indie Flower"/>
              </a:endParaRPr>
            </a:p>
            <a:p>
              <a:pPr indent="-317500" lvl="0" marL="457200" rtl="0" algn="r">
                <a:spcBef>
                  <a:spcPts val="0"/>
                </a:spcBef>
                <a:spcAft>
                  <a:spcPts val="0"/>
                </a:spcAft>
                <a:buSzPts val="1400"/>
                <a:buFont typeface="Indie Flower"/>
                <a:buChar char="-"/>
              </a:pPr>
              <a:r>
                <a:rPr lang="en">
                  <a:latin typeface="Indie Flower"/>
                  <a:ea typeface="Indie Flower"/>
                  <a:cs typeface="Indie Flower"/>
                  <a:sym typeface="Indie Flower"/>
                </a:rPr>
                <a:t>Sam</a:t>
              </a:r>
              <a:endParaRPr>
                <a:latin typeface="Indie Flower"/>
                <a:ea typeface="Indie Flower"/>
                <a:cs typeface="Indie Flower"/>
                <a:sym typeface="Indie Flowe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4"/>
          <p:cNvPicPr preferRelativeResize="0"/>
          <p:nvPr/>
        </p:nvPicPr>
        <p:blipFill rotWithShape="1">
          <a:blip r:embed="rId3">
            <a:alphaModFix/>
          </a:blip>
          <a:srcRect b="19633" l="18216" r="19633" t="18216"/>
          <a:stretch/>
        </p:blipFill>
        <p:spPr>
          <a:xfrm>
            <a:off x="3934700" y="1952000"/>
            <a:ext cx="1307298" cy="1743074"/>
          </a:xfrm>
          <a:prstGeom prst="rect">
            <a:avLst/>
          </a:prstGeom>
          <a:noFill/>
          <a:ln>
            <a:noFill/>
          </a:ln>
        </p:spPr>
      </p:pic>
      <p:sp>
        <p:nvSpPr>
          <p:cNvPr id="132" name="Google Shape;132;p4"/>
          <p:cNvSpPr txBox="1"/>
          <p:nvPr>
            <p:ph idx="4294967295" type="ctrTitle"/>
          </p:nvPr>
        </p:nvSpPr>
        <p:spPr>
          <a:xfrm>
            <a:off x="802525" y="936850"/>
            <a:ext cx="7539000" cy="7764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3200"/>
              <a:buFont typeface="Encode Sans Semi Condensed SemiBold"/>
              <a:buNone/>
            </a:pPr>
            <a:r>
              <a:rPr lang="en" sz="7200">
                <a:solidFill>
                  <a:schemeClr val="accent2"/>
                </a:solidFill>
              </a:rPr>
              <a:t>Our Team</a:t>
            </a:r>
            <a:endParaRPr b="0" i="0" sz="7200" u="none" cap="none" strike="noStrike">
              <a:solidFill>
                <a:schemeClr val="accent2"/>
              </a:solidFill>
              <a:latin typeface="Encode Sans Semi Condensed SemiBold"/>
              <a:ea typeface="Encode Sans Semi Condensed SemiBold"/>
              <a:cs typeface="Encode Sans Semi Condensed SemiBold"/>
              <a:sym typeface="Encode Sans Semi Condensed SemiBold"/>
            </a:endParaRPr>
          </a:p>
        </p:txBody>
      </p:sp>
      <p:sp>
        <p:nvSpPr>
          <p:cNvPr id="133" name="Google Shape;133;p4"/>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34" name="Google Shape;134;p4"/>
          <p:cNvPicPr preferRelativeResize="0"/>
          <p:nvPr/>
        </p:nvPicPr>
        <p:blipFill>
          <a:blip r:embed="rId4">
            <a:alphaModFix/>
          </a:blip>
          <a:stretch>
            <a:fillRect/>
          </a:stretch>
        </p:blipFill>
        <p:spPr>
          <a:xfrm>
            <a:off x="7262829" y="1952000"/>
            <a:ext cx="1307297" cy="1743076"/>
          </a:xfrm>
          <a:prstGeom prst="rect">
            <a:avLst/>
          </a:prstGeom>
          <a:noFill/>
          <a:ln>
            <a:noFill/>
          </a:ln>
        </p:spPr>
      </p:pic>
      <p:sp>
        <p:nvSpPr>
          <p:cNvPr id="135" name="Google Shape;135;p4"/>
          <p:cNvSpPr txBox="1"/>
          <p:nvPr/>
        </p:nvSpPr>
        <p:spPr>
          <a:xfrm>
            <a:off x="594750" y="3695075"/>
            <a:ext cx="84117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Encode Sans Semi Condensed"/>
                <a:ea typeface="Encode Sans Semi Condensed"/>
                <a:cs typeface="Encode Sans Semi Condensed"/>
                <a:sym typeface="Encode Sans Semi Condensed"/>
              </a:rPr>
              <a:t>Chance Crum		 Yuyu Dai		    Hannah Ferry	         Garrett Kuroiwa	       David Hudson</a:t>
            </a:r>
            <a:endParaRPr b="1">
              <a:latin typeface="Encode Sans Semi Condensed"/>
              <a:ea typeface="Encode Sans Semi Condensed"/>
              <a:cs typeface="Encode Sans Semi Condensed"/>
              <a:sym typeface="Encode Sans Semi Condensed"/>
            </a:endParaRPr>
          </a:p>
          <a:p>
            <a:pPr indent="0" lvl="0" marL="0" rtl="0" algn="l">
              <a:spcBef>
                <a:spcPts val="0"/>
              </a:spcBef>
              <a:spcAft>
                <a:spcPts val="0"/>
              </a:spcAft>
              <a:buNone/>
            </a:pPr>
            <a:r>
              <a:rPr lang="en">
                <a:latin typeface="Encode Sans Semi Condensed Light"/>
                <a:ea typeface="Encode Sans Semi Condensed Light"/>
                <a:cs typeface="Encode Sans Semi Condensed Light"/>
                <a:sym typeface="Encode Sans Semi Condensed Light"/>
              </a:rPr>
              <a:t>											</a:t>
            </a:r>
            <a:endParaRPr>
              <a:latin typeface="Encode Sans Semi Condensed Light"/>
              <a:ea typeface="Encode Sans Semi Condensed Light"/>
              <a:cs typeface="Encode Sans Semi Condensed Light"/>
              <a:sym typeface="Encode Sans Semi Condensed Light"/>
            </a:endParaRPr>
          </a:p>
          <a:p>
            <a:pPr indent="0" lvl="0" marL="3200400" rtl="0" algn="l">
              <a:spcBef>
                <a:spcPts val="0"/>
              </a:spcBef>
              <a:spcAft>
                <a:spcPts val="0"/>
              </a:spcAft>
              <a:buNone/>
            </a:pPr>
            <a:r>
              <a:rPr lang="en">
                <a:latin typeface="Encode Sans Semi Condensed Light"/>
                <a:ea typeface="Encode Sans Semi Condensed Light"/>
                <a:cs typeface="Encode Sans Semi Condensed Light"/>
                <a:sym typeface="Encode Sans Semi Condensed Light"/>
              </a:rPr>
              <a:t>	</a:t>
            </a:r>
            <a:endParaRPr>
              <a:latin typeface="Encode Sans Semi Condensed Light"/>
              <a:ea typeface="Encode Sans Semi Condensed Light"/>
              <a:cs typeface="Encode Sans Semi Condensed Light"/>
              <a:sym typeface="Encode Sans Semi Condensed Light"/>
            </a:endParaRPr>
          </a:p>
        </p:txBody>
      </p:sp>
      <p:pic>
        <p:nvPicPr>
          <p:cNvPr id="136" name="Google Shape;136;p4"/>
          <p:cNvPicPr preferRelativeResize="0"/>
          <p:nvPr/>
        </p:nvPicPr>
        <p:blipFill rotWithShape="1">
          <a:blip r:embed="rId5">
            <a:alphaModFix/>
          </a:blip>
          <a:srcRect b="4543" l="0" r="0" t="0"/>
          <a:stretch/>
        </p:blipFill>
        <p:spPr>
          <a:xfrm>
            <a:off x="5590600" y="1952000"/>
            <a:ext cx="1307300" cy="1743074"/>
          </a:xfrm>
          <a:prstGeom prst="rect">
            <a:avLst/>
          </a:prstGeom>
          <a:noFill/>
          <a:ln>
            <a:noFill/>
          </a:ln>
        </p:spPr>
      </p:pic>
      <p:pic>
        <p:nvPicPr>
          <p:cNvPr id="137" name="Google Shape;137;p4"/>
          <p:cNvPicPr preferRelativeResize="0"/>
          <p:nvPr/>
        </p:nvPicPr>
        <p:blipFill rotWithShape="1">
          <a:blip r:embed="rId6">
            <a:alphaModFix/>
          </a:blip>
          <a:srcRect b="38798" l="0" r="57246" t="16610"/>
          <a:stretch/>
        </p:blipFill>
        <p:spPr>
          <a:xfrm>
            <a:off x="576350" y="1952000"/>
            <a:ext cx="1253439" cy="1743074"/>
          </a:xfrm>
          <a:prstGeom prst="rect">
            <a:avLst/>
          </a:prstGeom>
          <a:noFill/>
          <a:ln>
            <a:noFill/>
          </a:ln>
        </p:spPr>
      </p:pic>
      <p:pic>
        <p:nvPicPr>
          <p:cNvPr id="138" name="Google Shape;138;p4"/>
          <p:cNvPicPr preferRelativeResize="0"/>
          <p:nvPr/>
        </p:nvPicPr>
        <p:blipFill>
          <a:blip r:embed="rId7">
            <a:alphaModFix/>
          </a:blip>
          <a:stretch>
            <a:fillRect/>
          </a:stretch>
        </p:blipFill>
        <p:spPr>
          <a:xfrm>
            <a:off x="2246325" y="1952000"/>
            <a:ext cx="1339776" cy="174307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g794417b17d_0_307"/>
          <p:cNvSpPr txBox="1"/>
          <p:nvPr>
            <p:ph type="title"/>
          </p:nvPr>
        </p:nvSpPr>
        <p:spPr>
          <a:xfrm>
            <a:off x="533400" y="277650"/>
            <a:ext cx="684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Searching Sam - Scenario</a:t>
            </a:r>
            <a:endParaRPr/>
          </a:p>
        </p:txBody>
      </p:sp>
      <p:sp>
        <p:nvSpPr>
          <p:cNvPr id="399" name="Google Shape;399;g794417b17d_0_307"/>
          <p:cNvSpPr txBox="1"/>
          <p:nvPr>
            <p:ph idx="1" type="body"/>
          </p:nvPr>
        </p:nvSpPr>
        <p:spPr>
          <a:xfrm>
            <a:off x="347100" y="1547525"/>
            <a:ext cx="8196900" cy="3064800"/>
          </a:xfrm>
          <a:prstGeom prst="rect">
            <a:avLst/>
          </a:prstGeom>
        </p:spPr>
        <p:txBody>
          <a:bodyPr anchorCtr="0" anchor="t" bIns="0" lIns="0" spcFirstLastPara="1" rIns="0" wrap="square" tIns="0">
            <a:noAutofit/>
          </a:bodyPr>
          <a:lstStyle/>
          <a:p>
            <a:pPr indent="457200" lvl="0" marL="0" rtl="0" algn="l">
              <a:spcBef>
                <a:spcPts val="600"/>
              </a:spcBef>
              <a:spcAft>
                <a:spcPts val="0"/>
              </a:spcAft>
              <a:buNone/>
            </a:pPr>
            <a:r>
              <a:rPr lang="en" sz="1000"/>
              <a:t>Sam generally tries to live a sustainable lifestyle outside of his education at UWB, but finds himself </a:t>
            </a:r>
            <a:r>
              <a:rPr b="1" lang="en" sz="1000">
                <a:solidFill>
                  <a:srgbClr val="38761D"/>
                </a:solidFill>
                <a:latin typeface="Encode Sans Semi Condensed"/>
                <a:ea typeface="Encode Sans Semi Condensed"/>
                <a:cs typeface="Encode Sans Semi Condensed"/>
                <a:sym typeface="Encode Sans Semi Condensed"/>
              </a:rPr>
              <a:t>struggling to find ways to make it work</a:t>
            </a:r>
            <a:r>
              <a:rPr lang="en" sz="1000">
                <a:solidFill>
                  <a:srgbClr val="38761D"/>
                </a:solidFill>
              </a:rPr>
              <a:t>.</a:t>
            </a:r>
            <a:r>
              <a:rPr lang="en" sz="1000"/>
              <a:t> He’d like to </a:t>
            </a:r>
            <a:r>
              <a:rPr b="1" lang="en" sz="1000">
                <a:solidFill>
                  <a:srgbClr val="38761D"/>
                </a:solidFill>
                <a:latin typeface="Encode Sans Semi Condensed"/>
                <a:ea typeface="Encode Sans Semi Condensed"/>
                <a:cs typeface="Encode Sans Semi Condensed"/>
                <a:sym typeface="Encode Sans Semi Condensed"/>
              </a:rPr>
              <a:t>learn some skills related to sustainability</a:t>
            </a:r>
            <a:r>
              <a:rPr lang="en" sz="1000"/>
              <a:t>, but he </a:t>
            </a:r>
            <a:r>
              <a:rPr b="1" lang="en" sz="1000">
                <a:solidFill>
                  <a:srgbClr val="38761D"/>
                </a:solidFill>
                <a:latin typeface="Encode Sans Semi Condensed"/>
                <a:ea typeface="Encode Sans Semi Condensed"/>
                <a:cs typeface="Encode Sans Semi Condensed"/>
                <a:sym typeface="Encode Sans Semi Condensed"/>
              </a:rPr>
              <a:t>doesn’t know where to look</a:t>
            </a:r>
            <a:r>
              <a:rPr lang="en" sz="1000"/>
              <a:t>. He remembers that sustainability resources exist on campus, and decides to look on the website.</a:t>
            </a:r>
            <a:endParaRPr sz="1000"/>
          </a:p>
          <a:p>
            <a:pPr indent="0" lvl="0" marL="0" rtl="0" algn="l">
              <a:spcBef>
                <a:spcPts val="600"/>
              </a:spcBef>
              <a:spcAft>
                <a:spcPts val="0"/>
              </a:spcAft>
              <a:buNone/>
            </a:pPr>
            <a:r>
              <a:rPr lang="en" sz="1000"/>
              <a:t>	He types “uwb sustainability” into Google. He clicks on </a:t>
            </a:r>
            <a:r>
              <a:rPr b="1" lang="en" sz="1000">
                <a:solidFill>
                  <a:srgbClr val="38761D"/>
                </a:solidFill>
                <a:latin typeface="Encode Sans Semi Condensed"/>
                <a:ea typeface="Encode Sans Semi Condensed"/>
                <a:cs typeface="Encode Sans Semi Condensed"/>
                <a:sym typeface="Encode Sans Semi Condensed"/>
              </a:rPr>
              <a:t>the first result: “Environmental Sustainability - UW Bothell”</a:t>
            </a:r>
            <a:r>
              <a:rPr lang="en" sz="1000"/>
              <a:t>. This takes him to the UWB sustainability webpage. He’d like to see what the office’s ideals are and if they align with his own, so he clicks on the “</a:t>
            </a:r>
            <a:r>
              <a:rPr b="1" lang="en" sz="1000">
                <a:solidFill>
                  <a:srgbClr val="38761D"/>
                </a:solidFill>
                <a:latin typeface="Encode Sans Semi Condensed"/>
                <a:ea typeface="Encode Sans Semi Condensed"/>
                <a:cs typeface="Encode Sans Semi Condensed"/>
                <a:sym typeface="Encode Sans Semi Condensed"/>
              </a:rPr>
              <a:t>Mission, Vision, and Commitment</a:t>
            </a:r>
            <a:r>
              <a:rPr lang="en" sz="1000"/>
              <a:t>” link on the sidebar. He </a:t>
            </a:r>
            <a:r>
              <a:rPr b="1" lang="en" sz="1000">
                <a:solidFill>
                  <a:srgbClr val="38761D"/>
                </a:solidFill>
                <a:latin typeface="Encode Sans Semi Condensed"/>
                <a:ea typeface="Encode Sans Semi Condensed"/>
                <a:cs typeface="Encode Sans Semi Condensed"/>
                <a:sym typeface="Encode Sans Semi Condensed"/>
              </a:rPr>
              <a:t>finds the statement a little long</a:t>
            </a:r>
            <a:r>
              <a:rPr lang="en" sz="1000"/>
              <a:t> for a general mission statement, but sees that he and the office are on the same page.</a:t>
            </a:r>
            <a:endParaRPr sz="1000"/>
          </a:p>
          <a:p>
            <a:pPr indent="0" lvl="0" marL="0" rtl="0" algn="l">
              <a:spcBef>
                <a:spcPts val="600"/>
              </a:spcBef>
              <a:spcAft>
                <a:spcPts val="0"/>
              </a:spcAft>
              <a:buNone/>
            </a:pPr>
            <a:r>
              <a:rPr lang="en" sz="1000"/>
              <a:t>	Sam wants to know how he can get involved on campus now, so he scans down the sidebar. </a:t>
            </a:r>
            <a:r>
              <a:rPr b="1" lang="en" sz="1000">
                <a:solidFill>
                  <a:srgbClr val="38761D"/>
                </a:solidFill>
                <a:latin typeface="Encode Sans Semi Condensed"/>
                <a:ea typeface="Encode Sans Semi Condensed"/>
                <a:cs typeface="Encode Sans Semi Condensed"/>
                <a:sym typeface="Encode Sans Semi Condensed"/>
              </a:rPr>
              <a:t>He assumes that “Programs and Initiatives” will have programs that he can get involved in</a:t>
            </a:r>
            <a:r>
              <a:rPr lang="en" sz="1000"/>
              <a:t>, so he clicks on it. He looks over the page and sees the page called “</a:t>
            </a:r>
            <a:r>
              <a:rPr b="1" lang="en" sz="1000">
                <a:solidFill>
                  <a:srgbClr val="38761D"/>
                </a:solidFill>
                <a:latin typeface="Encode Sans Semi Condensed"/>
                <a:ea typeface="Encode Sans Semi Condensed"/>
                <a:cs typeface="Encode Sans Semi Condensed"/>
                <a:sym typeface="Encode Sans Semi Condensed"/>
              </a:rPr>
              <a:t>Earth Week</a:t>
            </a:r>
            <a:r>
              <a:rPr lang="en" sz="1000"/>
              <a:t>.” Excited to find a campus event about sustainability, he clicks on it. He is interested in the various activities listed until he gets a few paragraphs in and sees that </a:t>
            </a:r>
            <a:r>
              <a:rPr b="1" lang="en" sz="1000">
                <a:solidFill>
                  <a:srgbClr val="38761D"/>
                </a:solidFill>
                <a:latin typeface="Encode Sans Semi Condensed"/>
                <a:ea typeface="Encode Sans Semi Condensed"/>
                <a:cs typeface="Encode Sans Semi Condensed"/>
                <a:sym typeface="Encode Sans Semi Condensed"/>
              </a:rPr>
              <a:t>it is referring to Earth Week 2019</a:t>
            </a:r>
            <a:r>
              <a:rPr lang="en" sz="1000"/>
              <a:t>. Disappointed, he </a:t>
            </a:r>
            <a:r>
              <a:rPr b="1" lang="en" sz="1000">
                <a:solidFill>
                  <a:srgbClr val="38761D"/>
                </a:solidFill>
                <a:latin typeface="Encode Sans Semi Condensed"/>
                <a:ea typeface="Encode Sans Semi Condensed"/>
                <a:cs typeface="Encode Sans Semi Condensed"/>
                <a:sym typeface="Encode Sans Semi Condensed"/>
              </a:rPr>
              <a:t>goes back to the “Programs and Initiatives” </a:t>
            </a:r>
            <a:r>
              <a:rPr lang="en" sz="1000"/>
              <a:t>page.</a:t>
            </a:r>
            <a:endParaRPr sz="1000"/>
          </a:p>
          <a:p>
            <a:pPr indent="0" lvl="0" marL="0" rtl="0" algn="l">
              <a:spcBef>
                <a:spcPts val="600"/>
              </a:spcBef>
              <a:spcAft>
                <a:spcPts val="0"/>
              </a:spcAft>
              <a:buNone/>
            </a:pPr>
            <a:r>
              <a:rPr lang="en" sz="1000"/>
              <a:t>	On that page he sees a picture link labelled “</a:t>
            </a:r>
            <a:r>
              <a:rPr b="1" lang="en" sz="1000">
                <a:solidFill>
                  <a:srgbClr val="38761D"/>
                </a:solidFill>
                <a:latin typeface="Encode Sans Semi Condensed"/>
                <a:ea typeface="Encode Sans Semi Condensed"/>
                <a:cs typeface="Encode Sans Semi Condensed"/>
                <a:sym typeface="Encode Sans Semi Condensed"/>
              </a:rPr>
              <a:t>Campus Farm</a:t>
            </a:r>
            <a:r>
              <a:rPr lang="en" sz="1000"/>
              <a:t>.” </a:t>
            </a:r>
            <a:r>
              <a:rPr b="1" lang="en" sz="1000">
                <a:solidFill>
                  <a:srgbClr val="38761D"/>
                </a:solidFill>
                <a:latin typeface="Encode Sans Semi Condensed"/>
                <a:ea typeface="Encode Sans Semi Condensed"/>
                <a:cs typeface="Encode Sans Semi Condensed"/>
                <a:sym typeface="Encode Sans Semi Condensed"/>
              </a:rPr>
              <a:t>This sounds perfect to him. It could teach him how to farm</a:t>
            </a:r>
            <a:r>
              <a:rPr lang="en" sz="1000"/>
              <a:t>, which is a skill he could put to use outside of school to make his lifestyle more sustainable. He clicks on the page and sees the header saying “</a:t>
            </a:r>
            <a:r>
              <a:rPr b="1" lang="en" sz="1000">
                <a:solidFill>
                  <a:srgbClr val="38761D"/>
                </a:solidFill>
                <a:latin typeface="Encode Sans Semi Condensed"/>
                <a:ea typeface="Encode Sans Semi Condensed"/>
                <a:cs typeface="Encode Sans Semi Condensed"/>
                <a:sym typeface="Encode Sans Semi Condensed"/>
              </a:rPr>
              <a:t>Get Involved</a:t>
            </a:r>
            <a:r>
              <a:rPr lang="en" sz="1000"/>
              <a:t>.” He sees that the best ways to get involved are to </a:t>
            </a:r>
            <a:r>
              <a:rPr b="1" lang="en" sz="1000">
                <a:solidFill>
                  <a:srgbClr val="38761D"/>
                </a:solidFill>
                <a:latin typeface="Encode Sans Semi Condensed"/>
                <a:ea typeface="Encode Sans Semi Condensed"/>
                <a:cs typeface="Encode Sans Semi Condensed"/>
                <a:sym typeface="Encode Sans Semi Condensed"/>
              </a:rPr>
              <a:t>contact Alexa Russo</a:t>
            </a:r>
            <a:r>
              <a:rPr lang="en" sz="1000"/>
              <a:t> at the provided email address, follow the farm’s </a:t>
            </a:r>
            <a:r>
              <a:rPr b="1" lang="en" sz="1000">
                <a:solidFill>
                  <a:srgbClr val="38761D"/>
                </a:solidFill>
                <a:latin typeface="Encode Sans Semi Condensed"/>
                <a:ea typeface="Encode Sans Semi Condensed"/>
                <a:cs typeface="Encode Sans Semi Condensed"/>
                <a:sym typeface="Encode Sans Semi Condensed"/>
              </a:rPr>
              <a:t>Facebook page</a:t>
            </a:r>
            <a:r>
              <a:rPr lang="en" sz="1000"/>
              <a:t>, and sign up for its </a:t>
            </a:r>
            <a:r>
              <a:rPr b="1" lang="en" sz="1000">
                <a:solidFill>
                  <a:srgbClr val="38761D"/>
                </a:solidFill>
                <a:latin typeface="Encode Sans Semi Condensed"/>
                <a:ea typeface="Encode Sans Semi Condensed"/>
                <a:cs typeface="Encode Sans Semi Condensed"/>
                <a:sym typeface="Encode Sans Semi Condensed"/>
              </a:rPr>
              <a:t>mailing list</a:t>
            </a:r>
            <a:r>
              <a:rPr lang="en" sz="1000"/>
              <a:t>. Sam does all three.</a:t>
            </a:r>
            <a:endParaRPr sz="1000"/>
          </a:p>
          <a:p>
            <a:pPr indent="0" lvl="0" marL="0" rtl="0" algn="l">
              <a:spcBef>
                <a:spcPts val="600"/>
              </a:spcBef>
              <a:spcAft>
                <a:spcPts val="0"/>
              </a:spcAft>
              <a:buNone/>
            </a:pPr>
            <a:r>
              <a:rPr lang="en" sz="1000"/>
              <a:t>	Sam now has a solid way to get involved with sustainability at his school and learn skills that he can apply outside of it. </a:t>
            </a:r>
            <a:r>
              <a:rPr b="1" lang="en" sz="1000">
                <a:solidFill>
                  <a:srgbClr val="38761D"/>
                </a:solidFill>
                <a:latin typeface="Encode Sans Semi Condensed"/>
                <a:ea typeface="Encode Sans Semi Condensed"/>
                <a:cs typeface="Encode Sans Semi Condensed"/>
                <a:sym typeface="Encode Sans Semi Condensed"/>
              </a:rPr>
              <a:t>He looks forward to getting involved with the campus farm.</a:t>
            </a:r>
            <a:endParaRPr b="1" sz="1000">
              <a:solidFill>
                <a:srgbClr val="38761D"/>
              </a:solidFill>
              <a:latin typeface="Encode Sans Semi Condensed"/>
              <a:ea typeface="Encode Sans Semi Condensed"/>
              <a:cs typeface="Encode Sans Semi Condensed"/>
              <a:sym typeface="Encode Sans Semi Condensed"/>
            </a:endParaRPr>
          </a:p>
        </p:txBody>
      </p:sp>
      <p:sp>
        <p:nvSpPr>
          <p:cNvPr id="400" name="Google Shape;400;g794417b17d_0_307"/>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g794417b17d_0_21"/>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0"/>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Design Solutions</a:t>
            </a:r>
            <a:endParaRPr/>
          </a:p>
        </p:txBody>
      </p:sp>
      <p:sp>
        <p:nvSpPr>
          <p:cNvPr id="406" name="Google Shape;406;g794417b17d_0_21"/>
          <p:cNvSpPr txBox="1"/>
          <p:nvPr>
            <p:ph idx="1" type="subTitle"/>
          </p:nvPr>
        </p:nvSpPr>
        <p:spPr>
          <a:xfrm>
            <a:off x="2444650" y="2276025"/>
            <a:ext cx="5733300" cy="37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a:t>What we think will help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F5876"/>
            </a:gs>
            <a:gs pos="100000">
              <a:srgbClr val="1D1F25"/>
            </a:gs>
          </a:gsLst>
          <a:path path="circle">
            <a:fillToRect b="50%" l="50%" r="50%" t="50%"/>
          </a:path>
          <a:tileRect/>
        </a:gradFill>
      </p:bgPr>
    </p:bg>
    <p:spTree>
      <p:nvGrpSpPr>
        <p:cNvPr id="410" name="Shape 410"/>
        <p:cNvGrpSpPr/>
        <p:nvPr/>
      </p:nvGrpSpPr>
      <p:grpSpPr>
        <a:xfrm>
          <a:off x="0" y="0"/>
          <a:ext cx="0" cy="0"/>
          <a:chOff x="0" y="0"/>
          <a:chExt cx="0" cy="0"/>
        </a:xfrm>
      </p:grpSpPr>
      <p:sp>
        <p:nvSpPr>
          <p:cNvPr id="411" name="Google Shape;411;p22"/>
          <p:cNvSpPr/>
          <p:nvPr/>
        </p:nvSpPr>
        <p:spPr>
          <a:xfrm>
            <a:off x="3614342" y="1137683"/>
            <a:ext cx="4254000" cy="27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4"/>
                </a:solidFill>
                <a:latin typeface="Encode Sans Semi Condensed Light"/>
                <a:ea typeface="Encode Sans Semi Condensed Light"/>
                <a:cs typeface="Encode Sans Semi Condensed Light"/>
                <a:sym typeface="Encode Sans Semi Condensed Light"/>
              </a:rPr>
              <a:t>Place your screenshot here</a:t>
            </a:r>
            <a:endParaRPr b="0" i="0" sz="1000" u="none" cap="none" strike="noStrike">
              <a:solidFill>
                <a:schemeClr val="accent4"/>
              </a:solidFill>
              <a:latin typeface="Encode Sans Semi Condensed Light"/>
              <a:ea typeface="Encode Sans Semi Condensed Light"/>
              <a:cs typeface="Encode Sans Semi Condensed Light"/>
              <a:sym typeface="Encode Sans Semi Condensed Light"/>
            </a:endParaRPr>
          </a:p>
        </p:txBody>
      </p:sp>
      <p:sp>
        <p:nvSpPr>
          <p:cNvPr id="412" name="Google Shape;412;p22"/>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413" name="Google Shape;413;p22"/>
          <p:cNvGrpSpPr/>
          <p:nvPr/>
        </p:nvGrpSpPr>
        <p:grpSpPr>
          <a:xfrm>
            <a:off x="3006390" y="969353"/>
            <a:ext cx="5470030" cy="3204825"/>
            <a:chOff x="1177450" y="241631"/>
            <a:chExt cx="6173152" cy="3616776"/>
          </a:xfrm>
        </p:grpSpPr>
        <p:sp>
          <p:nvSpPr>
            <p:cNvPr id="414" name="Google Shape;414;p22"/>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22"/>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5"/>
            </a:solidFill>
            <a:ln>
              <a:noFill/>
            </a:ln>
            <a:effectLst>
              <a:outerShdw blurRad="128588" rotWithShape="0" algn="bl" dir="5400000" dist="47625">
                <a:srgbClr val="091029">
                  <a:alpha val="6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22"/>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22"/>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18" name="Google Shape;418;p22"/>
          <p:cNvSpPr txBox="1"/>
          <p:nvPr>
            <p:ph idx="4294967295" type="body"/>
          </p:nvPr>
        </p:nvSpPr>
        <p:spPr>
          <a:xfrm>
            <a:off x="597963" y="373700"/>
            <a:ext cx="2415000" cy="439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600"/>
              </a:spcBef>
              <a:spcAft>
                <a:spcPts val="0"/>
              </a:spcAft>
              <a:buSzPts val="2400"/>
              <a:buNone/>
            </a:pPr>
            <a:r>
              <a:rPr b="1" lang="en" sz="1800">
                <a:solidFill>
                  <a:schemeClr val="accent1"/>
                </a:solidFill>
                <a:latin typeface="Encode Sans Semi Condensed"/>
                <a:ea typeface="Encode Sans Semi Condensed"/>
                <a:cs typeface="Encode Sans Semi Condensed"/>
                <a:sym typeface="Encode Sans Semi Condensed"/>
              </a:rPr>
              <a:t>Design Idea 1:</a:t>
            </a:r>
            <a:endParaRPr b="1" sz="1800">
              <a:solidFill>
                <a:schemeClr val="accent1"/>
              </a:solidFill>
              <a:latin typeface="Encode Sans Semi Condensed"/>
              <a:ea typeface="Encode Sans Semi Condensed"/>
              <a:cs typeface="Encode Sans Semi Condensed"/>
              <a:sym typeface="Encode Sans Semi Condensed"/>
            </a:endParaRPr>
          </a:p>
          <a:p>
            <a:pPr indent="0" lvl="0" marL="0" rtl="0" algn="l">
              <a:lnSpc>
                <a:spcPct val="115000"/>
              </a:lnSpc>
              <a:spcBef>
                <a:spcPts val="600"/>
              </a:spcBef>
              <a:spcAft>
                <a:spcPts val="0"/>
              </a:spcAft>
              <a:buSzPts val="2400"/>
              <a:buNone/>
            </a:pPr>
            <a:r>
              <a:rPr b="1" lang="en" sz="1800">
                <a:solidFill>
                  <a:schemeClr val="accent1"/>
                </a:solidFill>
                <a:latin typeface="Encode Sans Semi Condensed"/>
                <a:ea typeface="Encode Sans Semi Condensed"/>
                <a:cs typeface="Encode Sans Semi Condensed"/>
                <a:sym typeface="Encode Sans Semi Condensed"/>
              </a:rPr>
              <a:t>Site Improvements</a:t>
            </a:r>
            <a:endParaRPr b="1" sz="1800">
              <a:solidFill>
                <a:schemeClr val="accent1"/>
              </a:solidFill>
              <a:latin typeface="Encode Sans Semi Condensed"/>
              <a:ea typeface="Encode Sans Semi Condensed"/>
              <a:cs typeface="Encode Sans Semi Condensed"/>
              <a:sym typeface="Encode Sans Semi Condensed"/>
            </a:endParaRPr>
          </a:p>
          <a:p>
            <a:pPr indent="0" lvl="0" marL="0" rtl="0" algn="l">
              <a:lnSpc>
                <a:spcPct val="115000"/>
              </a:lnSpc>
              <a:spcBef>
                <a:spcPts val="600"/>
              </a:spcBef>
              <a:spcAft>
                <a:spcPts val="0"/>
              </a:spcAft>
              <a:buSzPts val="2400"/>
              <a:buNone/>
            </a:pPr>
            <a:r>
              <a:rPr lang="en" sz="1800">
                <a:solidFill>
                  <a:schemeClr val="lt1"/>
                </a:solidFill>
              </a:rPr>
              <a:t>Use the knowledge we’ve gained through research to make logical organization/content updates and improve usability</a:t>
            </a:r>
            <a:r>
              <a:rPr lang="en" sz="1800">
                <a:solidFill>
                  <a:schemeClr val="lt1"/>
                </a:solidFill>
              </a:rPr>
              <a:t>.</a:t>
            </a:r>
            <a:endParaRPr sz="1800">
              <a:solidFill>
                <a:schemeClr val="lt1"/>
              </a:solidFill>
            </a:endParaRPr>
          </a:p>
        </p:txBody>
      </p:sp>
      <p:pic>
        <p:nvPicPr>
          <p:cNvPr id="419" name="Google Shape;419;p22"/>
          <p:cNvPicPr preferRelativeResize="0"/>
          <p:nvPr/>
        </p:nvPicPr>
        <p:blipFill rotWithShape="1">
          <a:blip r:embed="rId3">
            <a:alphaModFix/>
          </a:blip>
          <a:srcRect b="-3508" l="10500" r="10134" t="0"/>
          <a:stretch/>
        </p:blipFill>
        <p:spPr>
          <a:xfrm>
            <a:off x="3614400" y="1137675"/>
            <a:ext cx="4253999" cy="2832151"/>
          </a:xfrm>
          <a:prstGeom prst="rect">
            <a:avLst/>
          </a:prstGeom>
          <a:noFill/>
          <a:ln>
            <a:noFill/>
          </a:ln>
        </p:spPr>
      </p:pic>
      <p:sp>
        <p:nvSpPr>
          <p:cNvPr id="420" name="Google Shape;420;p22"/>
          <p:cNvSpPr txBox="1"/>
          <p:nvPr/>
        </p:nvSpPr>
        <p:spPr>
          <a:xfrm>
            <a:off x="3012975" y="4371200"/>
            <a:ext cx="53556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Encode Sans Semi Condensed Light"/>
                <a:ea typeface="Encode Sans Semi Condensed Light"/>
                <a:cs typeface="Encode Sans Semi Condensed Light"/>
                <a:sym typeface="Encode Sans Semi Condensed Light"/>
                <a:hlinkClick r:id="rId4"/>
              </a:rPr>
              <a:t>https://docs.google.com/document/d/1hCWIHu6BKgTTZYCX9_Jg017QC5waFWV-QxWa7qX0lf4/edit?usp=sharing</a:t>
            </a:r>
            <a:endParaRPr>
              <a:latin typeface="Encode Sans Semi Condensed Light"/>
              <a:ea typeface="Encode Sans Semi Condensed Light"/>
              <a:cs typeface="Encode Sans Semi Condensed Light"/>
              <a:sym typeface="Encode Sans Semi Condensed Light"/>
            </a:endParaRPr>
          </a:p>
          <a:p>
            <a:pPr indent="0" lvl="0" marL="0" rtl="0" algn="l">
              <a:spcBef>
                <a:spcPts val="0"/>
              </a:spcBef>
              <a:spcAft>
                <a:spcPts val="0"/>
              </a:spcAft>
              <a:buNone/>
            </a:pPr>
            <a:r>
              <a:t/>
            </a:r>
            <a:endParaRPr>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F5876"/>
            </a:gs>
            <a:gs pos="100000">
              <a:srgbClr val="1D1F25"/>
            </a:gs>
          </a:gsLst>
          <a:path path="circle">
            <a:fillToRect b="50%" l="50%" r="50%" t="50%"/>
          </a:path>
          <a:tileRect/>
        </a:gradFill>
      </p:bgPr>
    </p:bg>
    <p:spTree>
      <p:nvGrpSpPr>
        <p:cNvPr id="424" name="Shape 424"/>
        <p:cNvGrpSpPr/>
        <p:nvPr/>
      </p:nvGrpSpPr>
      <p:grpSpPr>
        <a:xfrm>
          <a:off x="0" y="0"/>
          <a:ext cx="0" cy="0"/>
          <a:chOff x="0" y="0"/>
          <a:chExt cx="0" cy="0"/>
        </a:xfrm>
      </p:grpSpPr>
      <p:sp>
        <p:nvSpPr>
          <p:cNvPr id="425" name="Google Shape;425;g794417b17d_0_263"/>
          <p:cNvSpPr/>
          <p:nvPr/>
        </p:nvSpPr>
        <p:spPr>
          <a:xfrm>
            <a:off x="3614342" y="1137683"/>
            <a:ext cx="4254000" cy="27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4"/>
                </a:solidFill>
                <a:latin typeface="Encode Sans Semi Condensed Light"/>
                <a:ea typeface="Encode Sans Semi Condensed Light"/>
                <a:cs typeface="Encode Sans Semi Condensed Light"/>
                <a:sym typeface="Encode Sans Semi Condensed Light"/>
              </a:rPr>
              <a:t>Place your screenshot here</a:t>
            </a:r>
            <a:endParaRPr b="0" i="0" sz="1000" u="none" cap="none" strike="noStrike">
              <a:solidFill>
                <a:schemeClr val="accent4"/>
              </a:solidFill>
              <a:latin typeface="Encode Sans Semi Condensed Light"/>
              <a:ea typeface="Encode Sans Semi Condensed Light"/>
              <a:cs typeface="Encode Sans Semi Condensed Light"/>
              <a:sym typeface="Encode Sans Semi Condensed Light"/>
            </a:endParaRPr>
          </a:p>
        </p:txBody>
      </p:sp>
      <p:sp>
        <p:nvSpPr>
          <p:cNvPr id="426" name="Google Shape;426;g794417b17d_0_263"/>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427" name="Google Shape;427;g794417b17d_0_263"/>
          <p:cNvGrpSpPr/>
          <p:nvPr/>
        </p:nvGrpSpPr>
        <p:grpSpPr>
          <a:xfrm>
            <a:off x="3006390" y="969353"/>
            <a:ext cx="5470030" cy="3204825"/>
            <a:chOff x="1177450" y="241631"/>
            <a:chExt cx="6173152" cy="3616776"/>
          </a:xfrm>
        </p:grpSpPr>
        <p:sp>
          <p:nvSpPr>
            <p:cNvPr id="428" name="Google Shape;428;g794417b17d_0_263"/>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g794417b17d_0_263"/>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5"/>
            </a:solidFill>
            <a:ln>
              <a:noFill/>
            </a:ln>
            <a:effectLst>
              <a:outerShdw blurRad="128588" rotWithShape="0" algn="bl" dir="5400000" dist="47625">
                <a:srgbClr val="091029">
                  <a:alpha val="6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g794417b17d_0_263"/>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g794417b17d_0_263"/>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2" name="Google Shape;432;g794417b17d_0_263"/>
          <p:cNvSpPr txBox="1"/>
          <p:nvPr>
            <p:ph idx="4294967295" type="body"/>
          </p:nvPr>
        </p:nvSpPr>
        <p:spPr>
          <a:xfrm>
            <a:off x="597963" y="373700"/>
            <a:ext cx="2415000" cy="439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600"/>
              </a:spcBef>
              <a:spcAft>
                <a:spcPts val="0"/>
              </a:spcAft>
              <a:buSzPts val="2400"/>
              <a:buNone/>
            </a:pPr>
            <a:r>
              <a:rPr b="1" lang="en" sz="1800">
                <a:solidFill>
                  <a:schemeClr val="accent1"/>
                </a:solidFill>
                <a:latin typeface="Encode Sans Semi Condensed"/>
                <a:ea typeface="Encode Sans Semi Condensed"/>
                <a:cs typeface="Encode Sans Semi Condensed"/>
                <a:sym typeface="Encode Sans Semi Condensed"/>
              </a:rPr>
              <a:t>Design Idea 2:</a:t>
            </a:r>
            <a:endParaRPr b="1" sz="1800">
              <a:solidFill>
                <a:schemeClr val="accent1"/>
              </a:solidFill>
              <a:latin typeface="Encode Sans Semi Condensed"/>
              <a:ea typeface="Encode Sans Semi Condensed"/>
              <a:cs typeface="Encode Sans Semi Condensed"/>
              <a:sym typeface="Encode Sans Semi Condensed"/>
            </a:endParaRPr>
          </a:p>
          <a:p>
            <a:pPr indent="0" lvl="0" marL="0" rtl="0" algn="l">
              <a:lnSpc>
                <a:spcPct val="115000"/>
              </a:lnSpc>
              <a:spcBef>
                <a:spcPts val="600"/>
              </a:spcBef>
              <a:spcAft>
                <a:spcPts val="0"/>
              </a:spcAft>
              <a:buSzPts val="2400"/>
              <a:buNone/>
            </a:pPr>
            <a:r>
              <a:rPr b="1" lang="en" sz="1800">
                <a:solidFill>
                  <a:schemeClr val="accent1"/>
                </a:solidFill>
                <a:latin typeface="Encode Sans Semi Condensed"/>
                <a:ea typeface="Encode Sans Semi Condensed"/>
                <a:cs typeface="Encode Sans Semi Condensed"/>
                <a:sym typeface="Encode Sans Semi Condensed"/>
              </a:rPr>
              <a:t>360-Degree Photos</a:t>
            </a:r>
            <a:endParaRPr b="1" sz="1800">
              <a:solidFill>
                <a:schemeClr val="accent1"/>
              </a:solidFill>
              <a:latin typeface="Encode Sans Semi Condensed"/>
              <a:ea typeface="Encode Sans Semi Condensed"/>
              <a:cs typeface="Encode Sans Semi Condensed"/>
              <a:sym typeface="Encode Sans Semi Condensed"/>
            </a:endParaRPr>
          </a:p>
          <a:p>
            <a:pPr indent="0" lvl="0" marL="0" rtl="0" algn="l">
              <a:lnSpc>
                <a:spcPct val="115000"/>
              </a:lnSpc>
              <a:spcBef>
                <a:spcPts val="600"/>
              </a:spcBef>
              <a:spcAft>
                <a:spcPts val="0"/>
              </a:spcAft>
              <a:buSzPts val="2400"/>
              <a:buNone/>
            </a:pPr>
            <a:r>
              <a:rPr lang="en" sz="1800">
                <a:solidFill>
                  <a:schemeClr val="lt1"/>
                </a:solidFill>
              </a:rPr>
              <a:t>Implement 360-degree photos with site pages to give visitors a more immersive experience.</a:t>
            </a:r>
            <a:endParaRPr sz="1800">
              <a:solidFill>
                <a:schemeClr val="lt1"/>
              </a:solidFill>
            </a:endParaRPr>
          </a:p>
        </p:txBody>
      </p:sp>
      <p:pic>
        <p:nvPicPr>
          <p:cNvPr id="433" name="Google Shape;433;g794417b17d_0_263"/>
          <p:cNvPicPr preferRelativeResize="0"/>
          <p:nvPr/>
        </p:nvPicPr>
        <p:blipFill>
          <a:blip r:embed="rId3">
            <a:alphaModFix/>
          </a:blip>
          <a:stretch>
            <a:fillRect/>
          </a:stretch>
        </p:blipFill>
        <p:spPr>
          <a:xfrm>
            <a:off x="3614350" y="1137675"/>
            <a:ext cx="4246203" cy="2708699"/>
          </a:xfrm>
          <a:prstGeom prst="rect">
            <a:avLst/>
          </a:prstGeom>
          <a:noFill/>
          <a:ln>
            <a:noFill/>
          </a:ln>
        </p:spPr>
      </p:pic>
      <p:sp>
        <p:nvSpPr>
          <p:cNvPr id="434" name="Google Shape;434;g794417b17d_0_263"/>
          <p:cNvSpPr txBox="1"/>
          <p:nvPr/>
        </p:nvSpPr>
        <p:spPr>
          <a:xfrm>
            <a:off x="3685800" y="4371200"/>
            <a:ext cx="41853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Encode Sans Semi Condensed Light"/>
                <a:ea typeface="Encode Sans Semi Condensed Light"/>
                <a:cs typeface="Encode Sans Semi Condensed Light"/>
                <a:sym typeface="Encode Sans Semi Condensed Light"/>
                <a:hlinkClick r:id="rId4"/>
              </a:rPr>
              <a:t>https://davidhudson42.wixsite.com/sustainabilitymockup</a:t>
            </a:r>
            <a:r>
              <a:rPr lang="en">
                <a:latin typeface="Encode Sans Semi Condensed Light"/>
                <a:ea typeface="Encode Sans Semi Condensed Light"/>
                <a:cs typeface="Encode Sans Semi Condensed Light"/>
                <a:sym typeface="Encode Sans Semi Condensed Light"/>
              </a:rPr>
              <a:t> </a:t>
            </a:r>
            <a:endParaRPr>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g7a73f33d1f_4_5"/>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0"/>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Next Steps</a:t>
            </a:r>
            <a:endParaRPr/>
          </a:p>
        </p:txBody>
      </p:sp>
      <p:sp>
        <p:nvSpPr>
          <p:cNvPr id="440" name="Google Shape;440;g7a73f33d1f_4_5"/>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41" name="Google Shape;441;g7a73f33d1f_4_5"/>
          <p:cNvSpPr txBox="1"/>
          <p:nvPr>
            <p:ph idx="1" type="body"/>
          </p:nvPr>
        </p:nvSpPr>
        <p:spPr>
          <a:xfrm>
            <a:off x="550550" y="1748125"/>
            <a:ext cx="3476100" cy="3064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Quick changes</a:t>
            </a:r>
            <a:endParaRPr/>
          </a:p>
          <a:p>
            <a:pPr indent="-298450" lvl="1" marL="914400" rtl="0" algn="l">
              <a:spcBef>
                <a:spcPts val="0"/>
              </a:spcBef>
              <a:spcAft>
                <a:spcPts val="0"/>
              </a:spcAft>
              <a:buSzPts val="1100"/>
              <a:buChar char="▸"/>
            </a:pPr>
            <a:r>
              <a:rPr lang="en" sz="1100"/>
              <a:t>Broken links</a:t>
            </a:r>
            <a:endParaRPr sz="1100"/>
          </a:p>
          <a:p>
            <a:pPr indent="-298450" lvl="1" marL="914400" rtl="0" algn="l">
              <a:spcBef>
                <a:spcPts val="0"/>
              </a:spcBef>
              <a:spcAft>
                <a:spcPts val="0"/>
              </a:spcAft>
              <a:buSzPts val="1100"/>
              <a:buChar char="▸"/>
            </a:pPr>
            <a:r>
              <a:rPr lang="en" sz="1100"/>
              <a:t>Outdated info</a:t>
            </a:r>
            <a:endParaRPr sz="1100"/>
          </a:p>
          <a:p>
            <a:pPr indent="-342900" lvl="0" marL="457200" rtl="0" algn="l">
              <a:spcBef>
                <a:spcPts val="0"/>
              </a:spcBef>
              <a:spcAft>
                <a:spcPts val="0"/>
              </a:spcAft>
              <a:buSzPts val="1800"/>
              <a:buChar char="⊳"/>
            </a:pPr>
            <a:r>
              <a:rPr lang="en"/>
              <a:t>Larger content changes</a:t>
            </a:r>
            <a:endParaRPr/>
          </a:p>
          <a:p>
            <a:pPr indent="-298450" lvl="1" marL="914400" rtl="0" algn="l">
              <a:spcBef>
                <a:spcPts val="0"/>
              </a:spcBef>
              <a:spcAft>
                <a:spcPts val="0"/>
              </a:spcAft>
              <a:buSzPts val="1100"/>
              <a:buChar char="▸"/>
            </a:pPr>
            <a:r>
              <a:rPr lang="en" sz="1100"/>
              <a:t>Combining</a:t>
            </a:r>
            <a:r>
              <a:rPr lang="en" sz="1100"/>
              <a:t> pages</a:t>
            </a:r>
            <a:endParaRPr sz="1100"/>
          </a:p>
          <a:p>
            <a:pPr indent="-298450" lvl="1" marL="914400" rtl="0" algn="l">
              <a:spcBef>
                <a:spcPts val="0"/>
              </a:spcBef>
              <a:spcAft>
                <a:spcPts val="0"/>
              </a:spcAft>
              <a:buSzPts val="1100"/>
              <a:buChar char="▸"/>
            </a:pPr>
            <a:r>
              <a:rPr lang="en" sz="1100"/>
              <a:t>Adding content</a:t>
            </a:r>
            <a:endParaRPr sz="1100"/>
          </a:p>
          <a:p>
            <a:pPr indent="-342900" lvl="0" marL="457200" rtl="0" algn="l">
              <a:spcBef>
                <a:spcPts val="0"/>
              </a:spcBef>
              <a:spcAft>
                <a:spcPts val="0"/>
              </a:spcAft>
              <a:buSzPts val="1800"/>
              <a:buChar char="⊳"/>
            </a:pPr>
            <a:r>
              <a:rPr lang="en"/>
              <a:t>360 photos</a:t>
            </a:r>
            <a:endParaRPr/>
          </a:p>
          <a:p>
            <a:pPr indent="-298450" lvl="1" marL="914400" rtl="0" algn="l">
              <a:spcBef>
                <a:spcPts val="0"/>
              </a:spcBef>
              <a:spcAft>
                <a:spcPts val="0"/>
              </a:spcAft>
              <a:buSzPts val="1100"/>
              <a:buChar char="▸"/>
            </a:pPr>
            <a:r>
              <a:rPr lang="en" sz="1100"/>
              <a:t>For pages that represent on-campus locations</a:t>
            </a:r>
            <a:endParaRPr sz="1100"/>
          </a:p>
          <a:p>
            <a:pPr indent="-298450" lvl="1" marL="914400" rtl="0" algn="l">
              <a:spcBef>
                <a:spcPts val="0"/>
              </a:spcBef>
              <a:spcAft>
                <a:spcPts val="0"/>
              </a:spcAft>
              <a:buSzPts val="1100"/>
              <a:buChar char="▸"/>
            </a:pPr>
            <a:r>
              <a:rPr lang="en" sz="1100"/>
              <a:t>Can replace or supplement existing photos</a:t>
            </a:r>
            <a:endParaRPr sz="1100"/>
          </a:p>
        </p:txBody>
      </p:sp>
      <p:pic>
        <p:nvPicPr>
          <p:cNvPr id="442" name="Google Shape;442;g7a73f33d1f_4_5"/>
          <p:cNvPicPr preferRelativeResize="0"/>
          <p:nvPr/>
        </p:nvPicPr>
        <p:blipFill>
          <a:blip r:embed="rId3">
            <a:alphaModFix/>
          </a:blip>
          <a:stretch>
            <a:fillRect/>
          </a:stretch>
        </p:blipFill>
        <p:spPr>
          <a:xfrm>
            <a:off x="4515127" y="1431925"/>
            <a:ext cx="2761026" cy="1449550"/>
          </a:xfrm>
          <a:prstGeom prst="rect">
            <a:avLst/>
          </a:prstGeom>
          <a:noFill/>
          <a:ln>
            <a:noFill/>
          </a:ln>
          <a:effectLst>
            <a:outerShdw blurRad="142875" rotWithShape="0" algn="bl" dir="2340000" dist="47625">
              <a:srgbClr val="000000">
                <a:alpha val="50000"/>
              </a:srgbClr>
            </a:outerShdw>
          </a:effectLst>
        </p:spPr>
      </p:pic>
      <p:pic>
        <p:nvPicPr>
          <p:cNvPr id="443" name="Google Shape;443;g7a73f33d1f_4_5"/>
          <p:cNvPicPr preferRelativeResize="0"/>
          <p:nvPr/>
        </p:nvPicPr>
        <p:blipFill>
          <a:blip r:embed="rId4">
            <a:alphaModFix/>
          </a:blip>
          <a:stretch>
            <a:fillRect/>
          </a:stretch>
        </p:blipFill>
        <p:spPr>
          <a:xfrm>
            <a:off x="6452875" y="2382750"/>
            <a:ext cx="2576475" cy="1504650"/>
          </a:xfrm>
          <a:prstGeom prst="rect">
            <a:avLst/>
          </a:prstGeom>
          <a:noFill/>
          <a:ln>
            <a:noFill/>
          </a:ln>
          <a:effectLst>
            <a:outerShdw blurRad="128588" rotWithShape="0" algn="bl" dir="2160000" dist="47625">
              <a:srgbClr val="000000">
                <a:alpha val="50000"/>
              </a:srgbClr>
            </a:outerShdw>
          </a:effectLst>
        </p:spPr>
      </p:pic>
      <p:pic>
        <p:nvPicPr>
          <p:cNvPr id="444" name="Google Shape;444;g7a73f33d1f_4_5"/>
          <p:cNvPicPr preferRelativeResize="0"/>
          <p:nvPr/>
        </p:nvPicPr>
        <p:blipFill>
          <a:blip r:embed="rId5">
            <a:alphaModFix/>
          </a:blip>
          <a:stretch>
            <a:fillRect/>
          </a:stretch>
        </p:blipFill>
        <p:spPr>
          <a:xfrm>
            <a:off x="4797022" y="3529745"/>
            <a:ext cx="2576979" cy="1449551"/>
          </a:xfrm>
          <a:prstGeom prst="rect">
            <a:avLst/>
          </a:prstGeom>
          <a:noFill/>
          <a:ln>
            <a:noFill/>
          </a:ln>
          <a:effectLst>
            <a:outerShdw blurRad="57150" rotWithShape="0" algn="bl" dir="5400000" dist="19050">
              <a:srgbClr val="000000">
                <a:alpha val="50000"/>
              </a:srgbClr>
            </a:outerShdw>
          </a:effectLst>
        </p:spPr>
      </p:pic>
      <p:pic>
        <p:nvPicPr>
          <p:cNvPr id="445" name="Google Shape;445;g7a73f33d1f_4_5"/>
          <p:cNvPicPr preferRelativeResize="0"/>
          <p:nvPr/>
        </p:nvPicPr>
        <p:blipFill rotWithShape="1">
          <a:blip r:embed="rId6">
            <a:alphaModFix/>
          </a:blip>
          <a:srcRect b="0" l="0" r="10968" t="0"/>
          <a:stretch/>
        </p:blipFill>
        <p:spPr>
          <a:xfrm>
            <a:off x="4797025" y="3474650"/>
            <a:ext cx="2679219" cy="1504652"/>
          </a:xfrm>
          <a:prstGeom prst="rect">
            <a:avLst/>
          </a:prstGeom>
          <a:noFill/>
          <a:ln>
            <a:noFill/>
          </a:ln>
          <a:effectLst>
            <a:outerShdw blurRad="142875" rotWithShape="0" algn="bl" dir="2160000" dist="47625">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g794417b17d_0_26"/>
          <p:cNvSpPr txBox="1"/>
          <p:nvPr>
            <p:ph type="ctrTitle"/>
          </p:nvPr>
        </p:nvSpPr>
        <p:spPr>
          <a:xfrm>
            <a:off x="1101000" y="1738825"/>
            <a:ext cx="6942000" cy="1665900"/>
          </a:xfrm>
          <a:prstGeom prst="rect">
            <a:avLst/>
          </a:prstGeom>
          <a:noFill/>
          <a:ln>
            <a:noFill/>
          </a:ln>
          <a:effectLst>
            <a:outerShdw blurRad="28575" rotWithShape="0" algn="bl" dir="5400000" dist="9525">
              <a:schemeClr val="dk1">
                <a:alpha val="14900"/>
              </a:schemeClr>
            </a:outerShdw>
          </a:effectLst>
        </p:spPr>
        <p:txBody>
          <a:bodyPr anchorCtr="0" anchor="ctr" bIns="0" lIns="0" spcFirstLastPara="1" rIns="0" wrap="square" tIns="0">
            <a:noAutofit/>
          </a:bodyPr>
          <a:lstStyle/>
          <a:p>
            <a:pPr indent="0" lvl="0" marL="0" rtl="0" algn="ctr">
              <a:lnSpc>
                <a:spcPct val="90000"/>
              </a:lnSpc>
              <a:spcBef>
                <a:spcPts val="0"/>
              </a:spcBef>
              <a:spcAft>
                <a:spcPts val="0"/>
              </a:spcAft>
              <a:buSzPts val="6000"/>
              <a:buNone/>
            </a:pPr>
            <a:r>
              <a:rPr lang="en"/>
              <a:t>Thanks!</a:t>
            </a:r>
            <a:endParaRPr/>
          </a:p>
        </p:txBody>
      </p:sp>
      <p:sp>
        <p:nvSpPr>
          <p:cNvPr id="451" name="Google Shape;451;g794417b17d_0_26"/>
          <p:cNvSpPr txBox="1"/>
          <p:nvPr/>
        </p:nvSpPr>
        <p:spPr>
          <a:xfrm>
            <a:off x="5890350" y="4395300"/>
            <a:ext cx="3139500" cy="748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accent1"/>
              </a:buClr>
              <a:buSzPts val="1200"/>
              <a:buFont typeface="Encode Sans Semi Condensed Light"/>
              <a:buChar char="⊳"/>
            </a:pPr>
            <a:r>
              <a:rPr lang="en" sz="1200">
                <a:solidFill>
                  <a:srgbClr val="FFFFFF"/>
                </a:solidFill>
                <a:latin typeface="Encode Sans Semi Condensed Light"/>
                <a:ea typeface="Encode Sans Semi Condensed Light"/>
                <a:cs typeface="Encode Sans Semi Condensed Light"/>
                <a:sym typeface="Encode Sans Semi Condensed Light"/>
              </a:rPr>
              <a:t>Presentation template by </a:t>
            </a:r>
            <a:r>
              <a:rPr lang="en" sz="1200" u="sng">
                <a:solidFill>
                  <a:schemeClr val="hlink"/>
                </a:solidFill>
                <a:latin typeface="Encode Sans Semi Condensed Light"/>
                <a:ea typeface="Encode Sans Semi Condensed Light"/>
                <a:cs typeface="Encode Sans Semi Condensed Light"/>
                <a:sym typeface="Encode Sans Semi Condensed Light"/>
                <a:hlinkClick r:id="rId3"/>
              </a:rPr>
              <a:t>SlidesCarnival</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grpSp>
        <p:nvGrpSpPr>
          <p:cNvPr id="143" name="Google Shape;143;g794417b17d_2_4"/>
          <p:cNvGrpSpPr/>
          <p:nvPr/>
        </p:nvGrpSpPr>
        <p:grpSpPr>
          <a:xfrm>
            <a:off x="2374163" y="2295918"/>
            <a:ext cx="4395686" cy="816480"/>
            <a:chOff x="0" y="1715400"/>
            <a:chExt cx="4395686" cy="816480"/>
          </a:xfrm>
        </p:grpSpPr>
        <p:sp>
          <p:nvSpPr>
            <p:cNvPr id="144" name="Google Shape;144;g794417b17d_2_4"/>
            <p:cNvSpPr/>
            <p:nvPr/>
          </p:nvSpPr>
          <p:spPr>
            <a:xfrm rot="5400000">
              <a:off x="3486236" y="1622430"/>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794417b17d_2_4"/>
            <p:cNvSpPr/>
            <p:nvPr/>
          </p:nvSpPr>
          <p:spPr>
            <a:xfrm flipH="1" rot="10800000">
              <a:off x="3189575"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794417b17d_2_4"/>
            <p:cNvSpPr/>
            <p:nvPr/>
          </p:nvSpPr>
          <p:spPr>
            <a:xfrm flipH="1" rot="-5400000">
              <a:off x="292350" y="1622430"/>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794417b17d_2_4"/>
            <p:cNvSpPr/>
            <p:nvPr/>
          </p:nvSpPr>
          <p:spPr>
            <a:xfrm rot="10800000">
              <a:off x="278211"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794417b17d_2_4"/>
            <p:cNvSpPr/>
            <p:nvPr/>
          </p:nvSpPr>
          <p:spPr>
            <a:xfrm flipH="1" rot="10800000">
              <a:off x="281975" y="1715400"/>
              <a:ext cx="3840000" cy="5655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 name="Google Shape;149;g794417b17d_2_4"/>
          <p:cNvSpPr txBox="1"/>
          <p:nvPr>
            <p:ph idx="4294967295" type="ctrTitle"/>
          </p:nvPr>
        </p:nvSpPr>
        <p:spPr>
          <a:xfrm>
            <a:off x="366150" y="828025"/>
            <a:ext cx="8411700" cy="776400"/>
          </a:xfrm>
          <a:prstGeom prst="rect">
            <a:avLst/>
          </a:prstGeom>
          <a:noFill/>
          <a:ln>
            <a:noFill/>
          </a:ln>
          <a:effectLst>
            <a:outerShdw blurRad="28575" rotWithShape="0" algn="bl" dir="5400000" dist="9525">
              <a:schemeClr val="dk1">
                <a:alpha val="14900"/>
              </a:scheme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3200"/>
              <a:buFont typeface="Encode Sans Semi Condensed SemiBold"/>
              <a:buNone/>
            </a:pPr>
            <a:r>
              <a:rPr lang="en" sz="6000">
                <a:solidFill>
                  <a:schemeClr val="accent2"/>
                </a:solidFill>
              </a:rPr>
              <a:t>Community Partner</a:t>
            </a:r>
            <a:endParaRPr b="0" i="0" sz="6000" u="none" cap="none" strike="noStrike">
              <a:solidFill>
                <a:schemeClr val="accent2"/>
              </a:solidFill>
              <a:latin typeface="Encode Sans Semi Condensed SemiBold"/>
              <a:ea typeface="Encode Sans Semi Condensed SemiBold"/>
              <a:cs typeface="Encode Sans Semi Condensed SemiBold"/>
              <a:sym typeface="Encode Sans Semi Condensed SemiBold"/>
            </a:endParaRPr>
          </a:p>
        </p:txBody>
      </p:sp>
      <p:sp>
        <p:nvSpPr>
          <p:cNvPr id="150" name="Google Shape;150;g794417b17d_2_4"/>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51" name="Google Shape;151;g794417b17d_2_4"/>
          <p:cNvSpPr txBox="1"/>
          <p:nvPr/>
        </p:nvSpPr>
        <p:spPr>
          <a:xfrm>
            <a:off x="310350" y="4076075"/>
            <a:ext cx="8411700" cy="7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Encode Sans Semi Condensed"/>
                <a:ea typeface="Encode Sans Semi Condensed"/>
                <a:cs typeface="Encode Sans Semi Condensed"/>
                <a:sym typeface="Encode Sans Semi Condensed"/>
              </a:rPr>
              <a:t>Alexa Russo</a:t>
            </a:r>
            <a:endParaRPr b="1">
              <a:latin typeface="Encode Sans Semi Condensed"/>
              <a:ea typeface="Encode Sans Semi Condensed"/>
              <a:cs typeface="Encode Sans Semi Condensed"/>
              <a:sym typeface="Encode Sans Semi Condensed"/>
            </a:endParaRPr>
          </a:p>
          <a:p>
            <a:pPr indent="0" lvl="0" marL="0" rtl="0" algn="ctr">
              <a:spcBef>
                <a:spcPts val="0"/>
              </a:spcBef>
              <a:spcAft>
                <a:spcPts val="0"/>
              </a:spcAft>
              <a:buNone/>
            </a:pPr>
            <a:r>
              <a:rPr lang="en">
                <a:latin typeface="Encode Sans Semi Condensed Light"/>
                <a:ea typeface="Encode Sans Semi Condensed Light"/>
                <a:cs typeface="Encode Sans Semi Condensed Light"/>
                <a:sym typeface="Encode Sans Semi Condensed Light"/>
              </a:rPr>
              <a:t>Sustainability Coordinator at UWB</a:t>
            </a:r>
            <a:endParaRPr>
              <a:latin typeface="Encode Sans Semi Condensed Light"/>
              <a:ea typeface="Encode Sans Semi Condensed Light"/>
              <a:cs typeface="Encode Sans Semi Condensed Light"/>
              <a:sym typeface="Encode Sans Semi Condensed Light"/>
            </a:endParaRPr>
          </a:p>
          <a:p>
            <a:pPr indent="0" lvl="0" marL="3200400" rtl="0" algn="l">
              <a:spcBef>
                <a:spcPts val="0"/>
              </a:spcBef>
              <a:spcAft>
                <a:spcPts val="0"/>
              </a:spcAft>
              <a:buNone/>
            </a:pPr>
            <a:r>
              <a:rPr lang="en">
                <a:latin typeface="Encode Sans Semi Condensed Light"/>
                <a:ea typeface="Encode Sans Semi Condensed Light"/>
                <a:cs typeface="Encode Sans Semi Condensed Light"/>
                <a:sym typeface="Encode Sans Semi Condensed Light"/>
              </a:rPr>
              <a:t>	</a:t>
            </a:r>
            <a:endParaRPr>
              <a:latin typeface="Encode Sans Semi Condensed Light"/>
              <a:ea typeface="Encode Sans Semi Condensed Light"/>
              <a:cs typeface="Encode Sans Semi Condensed Light"/>
              <a:sym typeface="Encode Sans Semi Condensed Light"/>
            </a:endParaRPr>
          </a:p>
        </p:txBody>
      </p:sp>
      <p:pic>
        <p:nvPicPr>
          <p:cNvPr id="152" name="Google Shape;152;g794417b17d_2_4"/>
          <p:cNvPicPr preferRelativeResize="0"/>
          <p:nvPr/>
        </p:nvPicPr>
        <p:blipFill>
          <a:blip r:embed="rId3">
            <a:alphaModFix/>
          </a:blip>
          <a:stretch>
            <a:fillRect/>
          </a:stretch>
        </p:blipFill>
        <p:spPr>
          <a:xfrm>
            <a:off x="3892400" y="1916734"/>
            <a:ext cx="1359250" cy="2032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1"/>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Our Goal</a:t>
            </a:r>
            <a:endParaRPr/>
          </a:p>
        </p:txBody>
      </p:sp>
      <p:sp>
        <p:nvSpPr>
          <p:cNvPr id="158" name="Google Shape;158;p3"/>
          <p:cNvSpPr txBox="1"/>
          <p:nvPr>
            <p:ph idx="1" type="subTitle"/>
          </p:nvPr>
        </p:nvSpPr>
        <p:spPr>
          <a:xfrm>
            <a:off x="2444650" y="2276025"/>
            <a:ext cx="5733300" cy="37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a:t>Improve usability of the </a:t>
            </a:r>
            <a:endParaRPr/>
          </a:p>
          <a:p>
            <a:pPr indent="0" lvl="0" marL="0" rtl="0" algn="l">
              <a:lnSpc>
                <a:spcPct val="115000"/>
              </a:lnSpc>
              <a:spcBef>
                <a:spcPts val="0"/>
              </a:spcBef>
              <a:spcAft>
                <a:spcPts val="0"/>
              </a:spcAft>
              <a:buSzPts val="2400"/>
              <a:buNone/>
            </a:pPr>
            <a:r>
              <a:rPr lang="en"/>
              <a:t>UW Bothell Sustainability Site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g794417b17d_0_280"/>
          <p:cNvSpPr txBox="1"/>
          <p:nvPr>
            <p:ph idx="12" type="sldNum"/>
          </p:nvPr>
        </p:nvSpPr>
        <p:spPr>
          <a:xfrm>
            <a:off x="8543950" y="4612325"/>
            <a:ext cx="485400" cy="531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64" name="Google Shape;164;g794417b17d_0_280"/>
          <p:cNvPicPr preferRelativeResize="0"/>
          <p:nvPr/>
        </p:nvPicPr>
        <p:blipFill>
          <a:blip r:embed="rId3">
            <a:alphaModFix/>
          </a:blip>
          <a:stretch>
            <a:fillRect/>
          </a:stretch>
        </p:blipFill>
        <p:spPr>
          <a:xfrm>
            <a:off x="300125" y="417988"/>
            <a:ext cx="8543748" cy="43075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g794417b17d_0_246"/>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0"/>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Research Methods</a:t>
            </a:r>
            <a:endParaRPr/>
          </a:p>
        </p:txBody>
      </p:sp>
      <p:sp>
        <p:nvSpPr>
          <p:cNvPr id="170" name="Google Shape;170;g794417b17d_0_246"/>
          <p:cNvSpPr txBox="1"/>
          <p:nvPr>
            <p:ph idx="1" type="subTitle"/>
          </p:nvPr>
        </p:nvSpPr>
        <p:spPr>
          <a:xfrm>
            <a:off x="2444650" y="2276025"/>
            <a:ext cx="5733300" cy="37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a:t>“What is the public perception of Sustainability on campus? How are people interacting with the existing site/resources?”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6"/>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Site Visits</a:t>
            </a:r>
            <a:endParaRPr/>
          </a:p>
        </p:txBody>
      </p:sp>
      <p:sp>
        <p:nvSpPr>
          <p:cNvPr id="176" name="Google Shape;176;p6"/>
          <p:cNvSpPr txBox="1"/>
          <p:nvPr>
            <p:ph idx="1" type="body"/>
          </p:nvPr>
        </p:nvSpPr>
        <p:spPr>
          <a:xfrm>
            <a:off x="533400" y="1706200"/>
            <a:ext cx="3513900" cy="30648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sz="1800"/>
              <a:t>UW Bothell campus</a:t>
            </a:r>
            <a:endParaRPr sz="1800"/>
          </a:p>
          <a:p>
            <a:pPr indent="-342900" lvl="1" marL="914400" rtl="0" algn="l">
              <a:lnSpc>
                <a:spcPct val="115000"/>
              </a:lnSpc>
              <a:spcBef>
                <a:spcPts val="600"/>
              </a:spcBef>
              <a:spcAft>
                <a:spcPts val="0"/>
              </a:spcAft>
              <a:buSzPts val="1800"/>
              <a:buChar char="▸"/>
            </a:pPr>
            <a:r>
              <a:rPr lang="en" sz="1800"/>
              <a:t>Interviewed students on sustainability knowledge</a:t>
            </a:r>
            <a:endParaRPr sz="1800"/>
          </a:p>
          <a:p>
            <a:pPr indent="-342900" lvl="0" marL="457200" rtl="0" algn="l">
              <a:lnSpc>
                <a:spcPct val="115000"/>
              </a:lnSpc>
              <a:spcBef>
                <a:spcPts val="600"/>
              </a:spcBef>
              <a:spcAft>
                <a:spcPts val="0"/>
              </a:spcAft>
              <a:buSzPts val="1800"/>
              <a:buChar char="⊳"/>
            </a:pPr>
            <a:r>
              <a:rPr lang="en" sz="1800"/>
              <a:t>Website visits</a:t>
            </a:r>
            <a:endParaRPr sz="1800"/>
          </a:p>
          <a:p>
            <a:pPr indent="-342900" lvl="1" marL="914400" rtl="0" algn="l">
              <a:lnSpc>
                <a:spcPct val="115000"/>
              </a:lnSpc>
              <a:spcBef>
                <a:spcPts val="600"/>
              </a:spcBef>
              <a:spcAft>
                <a:spcPts val="0"/>
              </a:spcAft>
              <a:buSzPts val="1800"/>
              <a:buChar char="▸"/>
            </a:pPr>
            <a:r>
              <a:rPr lang="en" sz="1800"/>
              <a:t>Watched how people navigated the website</a:t>
            </a:r>
            <a:endParaRPr sz="1800"/>
          </a:p>
          <a:p>
            <a:pPr indent="0" lvl="0" marL="0" rtl="0" algn="l">
              <a:lnSpc>
                <a:spcPct val="115000"/>
              </a:lnSpc>
              <a:spcBef>
                <a:spcPts val="600"/>
              </a:spcBef>
              <a:spcAft>
                <a:spcPts val="0"/>
              </a:spcAft>
              <a:buSzPts val="2400"/>
              <a:buNone/>
            </a:pPr>
            <a:r>
              <a:t/>
            </a:r>
            <a:endParaRPr/>
          </a:p>
        </p:txBody>
      </p:sp>
      <p:sp>
        <p:nvSpPr>
          <p:cNvPr id="177" name="Google Shape;177;p6"/>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78" name="Google Shape;178;p6"/>
          <p:cNvPicPr preferRelativeResize="0"/>
          <p:nvPr/>
        </p:nvPicPr>
        <p:blipFill>
          <a:blip r:embed="rId3">
            <a:alphaModFix/>
          </a:blip>
          <a:stretch>
            <a:fillRect/>
          </a:stretch>
        </p:blipFill>
        <p:spPr>
          <a:xfrm>
            <a:off x="4372200" y="1553800"/>
            <a:ext cx="3975327" cy="2649574"/>
          </a:xfrm>
          <a:prstGeom prst="rect">
            <a:avLst/>
          </a:prstGeom>
          <a:noFill/>
          <a:ln>
            <a:noFill/>
          </a:ln>
          <a:effectLst>
            <a:outerShdw blurRad="142875" rotWithShape="0" algn="bl" dir="2460000" dist="47625">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8"/>
          <p:cNvSpPr txBox="1"/>
          <p:nvPr>
            <p:ph idx="1" type="body"/>
          </p:nvPr>
        </p:nvSpPr>
        <p:spPr>
          <a:xfrm>
            <a:off x="423575" y="1706200"/>
            <a:ext cx="1724700" cy="30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000"/>
              <a:buNone/>
            </a:pPr>
            <a:r>
              <a:rPr b="1" lang="en"/>
              <a:t>Interviews: 11</a:t>
            </a:r>
            <a:endParaRPr b="1"/>
          </a:p>
          <a:p>
            <a:pPr indent="0" lvl="0" marL="0" rtl="0" algn="l">
              <a:lnSpc>
                <a:spcPct val="115000"/>
              </a:lnSpc>
              <a:spcBef>
                <a:spcPts val="600"/>
              </a:spcBef>
              <a:spcAft>
                <a:spcPts val="0"/>
              </a:spcAft>
              <a:buSzPts val="2000"/>
              <a:buNone/>
            </a:pPr>
            <a:r>
              <a:rPr lang="en"/>
              <a:t>Procured during our site visits</a:t>
            </a:r>
            <a:endParaRPr/>
          </a:p>
        </p:txBody>
      </p:sp>
      <p:sp>
        <p:nvSpPr>
          <p:cNvPr id="184" name="Google Shape;184;p8"/>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Types of Data Collected</a:t>
            </a:r>
            <a:endParaRPr/>
          </a:p>
        </p:txBody>
      </p:sp>
      <p:sp>
        <p:nvSpPr>
          <p:cNvPr id="185" name="Google Shape;185;p8"/>
          <p:cNvSpPr txBox="1"/>
          <p:nvPr>
            <p:ph idx="2" type="body"/>
          </p:nvPr>
        </p:nvSpPr>
        <p:spPr>
          <a:xfrm>
            <a:off x="2370051" y="1706200"/>
            <a:ext cx="1724700" cy="30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000"/>
              <a:buNone/>
            </a:pPr>
            <a:r>
              <a:rPr b="1" lang="en"/>
              <a:t>Surveys: 14</a:t>
            </a:r>
            <a:endParaRPr b="1"/>
          </a:p>
          <a:p>
            <a:pPr indent="0" lvl="0" marL="0" rtl="0" algn="l">
              <a:lnSpc>
                <a:spcPct val="115000"/>
              </a:lnSpc>
              <a:spcBef>
                <a:spcPts val="600"/>
              </a:spcBef>
              <a:spcAft>
                <a:spcPts val="0"/>
              </a:spcAft>
              <a:buSzPts val="2000"/>
              <a:buNone/>
            </a:pPr>
            <a:r>
              <a:rPr lang="en"/>
              <a:t>Sent to students we knew and posted on social media</a:t>
            </a:r>
            <a:endParaRPr/>
          </a:p>
        </p:txBody>
      </p:sp>
      <p:sp>
        <p:nvSpPr>
          <p:cNvPr id="186" name="Google Shape;186;p8"/>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87" name="Google Shape;187;p8"/>
          <p:cNvSpPr txBox="1"/>
          <p:nvPr>
            <p:ph idx="1" type="body"/>
          </p:nvPr>
        </p:nvSpPr>
        <p:spPr>
          <a:xfrm>
            <a:off x="4377025" y="1706200"/>
            <a:ext cx="1724700" cy="30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000"/>
              <a:buNone/>
            </a:pPr>
            <a:r>
              <a:rPr b="1" lang="en"/>
              <a:t>Walkthroughs: 5</a:t>
            </a:r>
            <a:endParaRPr b="1"/>
          </a:p>
          <a:p>
            <a:pPr indent="0" lvl="0" marL="0" rtl="0" algn="l">
              <a:lnSpc>
                <a:spcPct val="115000"/>
              </a:lnSpc>
              <a:spcBef>
                <a:spcPts val="600"/>
              </a:spcBef>
              <a:spcAft>
                <a:spcPts val="0"/>
              </a:spcAft>
              <a:buSzPts val="2000"/>
              <a:buNone/>
            </a:pPr>
            <a:r>
              <a:rPr lang="en"/>
              <a:t>Monitored people navigating the existing website</a:t>
            </a:r>
            <a:endParaRPr/>
          </a:p>
        </p:txBody>
      </p:sp>
      <p:sp>
        <p:nvSpPr>
          <p:cNvPr id="188" name="Google Shape;188;p8"/>
          <p:cNvSpPr txBox="1"/>
          <p:nvPr>
            <p:ph idx="2" type="body"/>
          </p:nvPr>
        </p:nvSpPr>
        <p:spPr>
          <a:xfrm>
            <a:off x="6399700" y="1706200"/>
            <a:ext cx="2419200" cy="306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000"/>
              <a:buNone/>
            </a:pPr>
            <a:r>
              <a:rPr b="1" lang="en"/>
              <a:t>Analytics: 18 pages</a:t>
            </a:r>
            <a:endParaRPr b="1"/>
          </a:p>
          <a:p>
            <a:pPr indent="0" lvl="0" marL="0" rtl="0" algn="l">
              <a:lnSpc>
                <a:spcPct val="115000"/>
              </a:lnSpc>
              <a:spcBef>
                <a:spcPts val="600"/>
              </a:spcBef>
              <a:spcAft>
                <a:spcPts val="0"/>
              </a:spcAft>
              <a:buSzPts val="2000"/>
              <a:buNone/>
            </a:pPr>
            <a:r>
              <a:rPr lang="en"/>
              <a:t>Website use information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10"/>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Data Coding</a:t>
            </a:r>
            <a:endParaRPr/>
          </a:p>
        </p:txBody>
      </p:sp>
      <p:sp>
        <p:nvSpPr>
          <p:cNvPr id="194" name="Google Shape;194;p10"/>
          <p:cNvSpPr txBox="1"/>
          <p:nvPr>
            <p:ph idx="1" type="body"/>
          </p:nvPr>
        </p:nvSpPr>
        <p:spPr>
          <a:xfrm>
            <a:off x="533400" y="1696300"/>
            <a:ext cx="3963000" cy="29061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sz="1800"/>
              <a:t>Data We Coded</a:t>
            </a:r>
            <a:endParaRPr sz="1800"/>
          </a:p>
          <a:p>
            <a:pPr indent="-342900" lvl="1" marL="914400" rtl="0" algn="l">
              <a:lnSpc>
                <a:spcPct val="115000"/>
              </a:lnSpc>
              <a:spcBef>
                <a:spcPts val="0"/>
              </a:spcBef>
              <a:spcAft>
                <a:spcPts val="0"/>
              </a:spcAft>
              <a:buSzPts val="1800"/>
              <a:buChar char="▸"/>
            </a:pPr>
            <a:r>
              <a:rPr lang="en" sz="1800"/>
              <a:t>Interviews</a:t>
            </a:r>
            <a:endParaRPr sz="1800"/>
          </a:p>
          <a:p>
            <a:pPr indent="-342900" lvl="1" marL="914400" rtl="0" algn="l">
              <a:lnSpc>
                <a:spcPct val="115000"/>
              </a:lnSpc>
              <a:spcBef>
                <a:spcPts val="0"/>
              </a:spcBef>
              <a:spcAft>
                <a:spcPts val="0"/>
              </a:spcAft>
              <a:buSzPts val="1800"/>
              <a:buChar char="▸"/>
            </a:pPr>
            <a:r>
              <a:rPr lang="en" sz="1800"/>
              <a:t>Fill-in-the-blank survey questions</a:t>
            </a:r>
            <a:endParaRPr sz="1800"/>
          </a:p>
          <a:p>
            <a:pPr indent="-342900" lvl="1" marL="914400" rtl="0" algn="l">
              <a:lnSpc>
                <a:spcPct val="115000"/>
              </a:lnSpc>
              <a:spcBef>
                <a:spcPts val="0"/>
              </a:spcBef>
              <a:spcAft>
                <a:spcPts val="0"/>
              </a:spcAft>
              <a:buSzPts val="1800"/>
              <a:buChar char="▸"/>
            </a:pPr>
            <a:r>
              <a:rPr lang="en" sz="1800"/>
              <a:t>Website walkthroughs</a:t>
            </a:r>
            <a:endParaRPr sz="1800"/>
          </a:p>
          <a:p>
            <a:pPr indent="-342900" lvl="0" marL="457200" rtl="0" algn="l">
              <a:spcBef>
                <a:spcPts val="0"/>
              </a:spcBef>
              <a:spcAft>
                <a:spcPts val="0"/>
              </a:spcAft>
              <a:buSzPts val="1800"/>
              <a:buChar char="⊳"/>
            </a:pPr>
            <a:r>
              <a:rPr lang="en" sz="1800"/>
              <a:t>Categorized common themes in data</a:t>
            </a:r>
            <a:endParaRPr sz="1800"/>
          </a:p>
          <a:p>
            <a:pPr indent="0" lvl="0" marL="457200" rtl="0" algn="l">
              <a:lnSpc>
                <a:spcPct val="115000"/>
              </a:lnSpc>
              <a:spcBef>
                <a:spcPts val="600"/>
              </a:spcBef>
              <a:spcAft>
                <a:spcPts val="0"/>
              </a:spcAft>
              <a:buNone/>
            </a:pPr>
            <a:r>
              <a:t/>
            </a:r>
            <a:endParaRPr sz="1800"/>
          </a:p>
        </p:txBody>
      </p:sp>
      <p:sp>
        <p:nvSpPr>
          <p:cNvPr id="195" name="Google Shape;195;p10"/>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6" name="Google Shape;196;p10"/>
          <p:cNvPicPr preferRelativeResize="0"/>
          <p:nvPr/>
        </p:nvPicPr>
        <p:blipFill rotWithShape="1">
          <a:blip r:embed="rId3">
            <a:alphaModFix/>
          </a:blip>
          <a:srcRect b="13252" l="0" r="0" t="14763"/>
          <a:stretch/>
        </p:blipFill>
        <p:spPr>
          <a:xfrm>
            <a:off x="4648800" y="1485900"/>
            <a:ext cx="3314125" cy="238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erdinand template">
  <a:themeElements>
    <a:clrScheme name="Custom 347">
      <a:dk1>
        <a:srgbClr val="343A4E"/>
      </a:dk1>
      <a:lt1>
        <a:srgbClr val="FFFFFF"/>
      </a:lt1>
      <a:dk2>
        <a:srgbClr val="707A96"/>
      </a:dk2>
      <a:lt2>
        <a:srgbClr val="EEEFF3"/>
      </a:lt2>
      <a:accent1>
        <a:srgbClr val="ACD701"/>
      </a:accent1>
      <a:accent2>
        <a:srgbClr val="69B636"/>
      </a:accent2>
      <a:accent3>
        <a:srgbClr val="32A318"/>
      </a:accent3>
      <a:accent4>
        <a:srgbClr val="9EACD1"/>
      </a:accent4>
      <a:accent5>
        <a:srgbClr val="707A96"/>
      </a:accent5>
      <a:accent6>
        <a:srgbClr val="394057"/>
      </a:accent6>
      <a:hlink>
        <a:srgbClr val="0E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